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57" r:id="rId3"/>
    <p:sldId id="330" r:id="rId4"/>
    <p:sldId id="331" r:id="rId5"/>
    <p:sldId id="332" r:id="rId6"/>
    <p:sldId id="313" r:id="rId7"/>
    <p:sldId id="316" r:id="rId8"/>
    <p:sldId id="327" r:id="rId9"/>
    <p:sldId id="329" r:id="rId10"/>
    <p:sldId id="320" r:id="rId11"/>
    <p:sldId id="321" r:id="rId12"/>
    <p:sldId id="322" r:id="rId13"/>
    <p:sldId id="323" r:id="rId14"/>
    <p:sldId id="314" r:id="rId15"/>
    <p:sldId id="324" r:id="rId16"/>
  </p:sldIdLst>
  <p:sldSz cx="9906000" cy="6858000" type="A4"/>
  <p:notesSz cx="6669088" cy="9928225"/>
  <p:defaultTextStyle>
    <a:defPPr>
      <a:defRPr lang="ru-RU"/>
    </a:defPPr>
    <a:lvl1pPr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74491" indent="-17457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53744" indent="-39674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432995" indent="-61891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910660" indent="-82520" algn="l" defTabSz="953744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17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21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199246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6281" algn="l" defTabSz="91407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799" userDrawn="1">
          <p15:clr>
            <a:srgbClr val="A4A3A4"/>
          </p15:clr>
        </p15:guide>
        <p15:guide id="2" orient="horz" pos="4169">
          <p15:clr>
            <a:srgbClr val="A4A3A4"/>
          </p15:clr>
        </p15:guide>
        <p15:guide id="3" pos="6033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372929"/>
    <a:srgbClr val="FFFF00"/>
    <a:srgbClr val="2323E3"/>
    <a:srgbClr val="FFCC00"/>
    <a:srgbClr val="9966FF"/>
    <a:srgbClr val="9933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8243" autoAdjust="0"/>
  </p:normalViewPr>
  <p:slideViewPr>
    <p:cSldViewPr>
      <p:cViewPr>
        <p:scale>
          <a:sx n="100" d="100"/>
          <a:sy n="100" d="100"/>
        </p:scale>
        <p:origin x="-612" y="78"/>
      </p:cViewPr>
      <p:guideLst>
        <p:guide orient="horz" pos="799"/>
        <p:guide orient="horz" pos="4169"/>
        <p:guide pos="6033"/>
        <p:guide pos="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CC82E2D-4658-41F8-ABE9-8A2826C31470}" type="datetimeFigureOut">
              <a:rPr lang="ru-RU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47700" y="746125"/>
            <a:ext cx="537368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6663" y="942975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4290" fontAlgn="auto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A6D4363F-C2AB-4700-B718-DED958BF2C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913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4491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53744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32995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910660" algn="l" defTabSz="953744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93100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7172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50342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28961" algn="l" defTabSz="95724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1909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7967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9801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47700" y="742950"/>
            <a:ext cx="5381625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6750" y="4716463"/>
            <a:ext cx="53355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539" tIns="45769" rIns="91539" bIns="45769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6270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0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5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1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03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28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C0B4F-F0F5-46FB-A1DB-E3366F05E8ED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3415E-FC6B-4251-99FC-83BA93052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5B964-F64A-438E-A1B0-F3AFE00FF2B6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33DB87-6A2A-4746-8A19-462B625C3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88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3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3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F3EA4-16B8-4455-A454-6F7DBAE6B0B4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C5708-8673-4824-853F-F4BDEB53F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263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055" y="274411"/>
            <a:ext cx="8915892" cy="585220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F3E3F-5641-4C0B-95B3-040C3673AD15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0938B-3947-4A6B-8093-0A57D9B6E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949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76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25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23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91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9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47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3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24053-5ACC-42FB-B2E2-A8C775755C88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9059B-9587-4611-B8A8-F1B9A7BBEC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78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484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581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897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21.10.2015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62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586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4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31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17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034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289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AF2-850F-447B-8A3B-77172E7F812A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9B3F1-C37A-4749-8222-454B9620B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41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4BC56-3B82-479C-88AB-C2494DD562D6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2578A-2E97-4D9E-BE80-A78DF279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4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621" indent="0">
              <a:buNone/>
              <a:defRPr sz="2100" b="1"/>
            </a:lvl2pPr>
            <a:lvl3pPr marL="957240" indent="0">
              <a:buNone/>
              <a:defRPr sz="1900" b="1"/>
            </a:lvl3pPr>
            <a:lvl4pPr marL="1435860" indent="0">
              <a:buNone/>
              <a:defRPr sz="1600" b="1"/>
            </a:lvl4pPr>
            <a:lvl5pPr marL="1914481" indent="0">
              <a:buNone/>
              <a:defRPr sz="1600" b="1"/>
            </a:lvl5pPr>
            <a:lvl6pPr marL="2393100" indent="0">
              <a:buNone/>
              <a:defRPr sz="1600" b="1"/>
            </a:lvl6pPr>
            <a:lvl7pPr marL="2871722" indent="0">
              <a:buNone/>
              <a:defRPr sz="1600" b="1"/>
            </a:lvl7pPr>
            <a:lvl8pPr marL="3350342" indent="0">
              <a:buNone/>
              <a:defRPr sz="1600" b="1"/>
            </a:lvl8pPr>
            <a:lvl9pPr marL="382896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3F0D-6D1F-4ED3-A9D5-B14B34504120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800F8-48E7-4D47-8152-8EFA04C028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04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F70AE-FBC3-4C8C-829F-A8FC783D1B9F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4C1E3-B5D0-45ED-8F9B-52C7DED4D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1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427C21-65EE-4151-9AA4-C643AF5231C2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9B30B-A258-4BFA-9EA2-75040E46D0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624C5-DD96-41EF-8EA7-D39A54EEBC6B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EC2F1-18D9-40F2-8D7C-15E2E2F23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5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lIns="95722" tIns="47862" rIns="95722" bIns="47862" rtlCol="0">
            <a:normAutofit/>
          </a:bodyPr>
          <a:lstStyle>
            <a:lvl1pPr marL="0" indent="0">
              <a:buNone/>
              <a:defRPr sz="3400"/>
            </a:lvl1pPr>
            <a:lvl2pPr marL="478621" indent="0">
              <a:buNone/>
              <a:defRPr sz="2900"/>
            </a:lvl2pPr>
            <a:lvl3pPr marL="957240" indent="0">
              <a:buNone/>
              <a:defRPr sz="2500"/>
            </a:lvl3pPr>
            <a:lvl4pPr marL="1435860" indent="0">
              <a:buNone/>
              <a:defRPr sz="2100"/>
            </a:lvl4pPr>
            <a:lvl5pPr marL="1914481" indent="0">
              <a:buNone/>
              <a:defRPr sz="2100"/>
            </a:lvl5pPr>
            <a:lvl6pPr marL="2393100" indent="0">
              <a:buNone/>
              <a:defRPr sz="2100"/>
            </a:lvl6pPr>
            <a:lvl7pPr marL="2871722" indent="0">
              <a:buNone/>
              <a:defRPr sz="2100"/>
            </a:lvl7pPr>
            <a:lvl8pPr marL="3350342" indent="0">
              <a:buNone/>
              <a:defRPr sz="2100"/>
            </a:lvl8pPr>
            <a:lvl9pPr marL="3828961" indent="0">
              <a:buNone/>
              <a:defRPr sz="21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621" indent="0">
              <a:buNone/>
              <a:defRPr sz="1300"/>
            </a:lvl2pPr>
            <a:lvl3pPr marL="957240" indent="0">
              <a:buNone/>
              <a:defRPr sz="1000"/>
            </a:lvl3pPr>
            <a:lvl4pPr marL="1435860" indent="0">
              <a:buNone/>
              <a:defRPr sz="1000"/>
            </a:lvl4pPr>
            <a:lvl5pPr marL="1914481" indent="0">
              <a:buNone/>
              <a:defRPr sz="1000"/>
            </a:lvl5pPr>
            <a:lvl6pPr marL="2393100" indent="0">
              <a:buNone/>
              <a:defRPr sz="1000"/>
            </a:lvl6pPr>
            <a:lvl7pPr marL="2871722" indent="0">
              <a:buNone/>
              <a:defRPr sz="1000"/>
            </a:lvl7pPr>
            <a:lvl8pPr marL="3350342" indent="0">
              <a:buNone/>
              <a:defRPr sz="1000"/>
            </a:lvl8pPr>
            <a:lvl9pPr marL="38289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275A1-2263-4562-9F8E-7DD5139042BC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78BB7-C1B2-45BA-BFFF-9EF760058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51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1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13" tIns="47857" rIns="95713" bIns="47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95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5BC6AF7F-8B23-4216-947A-AFEADD42EA87}" type="datetimeFigureOut">
              <a:rPr lang="ru-RU"/>
              <a:pPr>
                <a:defRPr/>
              </a:pPr>
              <a:t>21.10.2015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384550" y="6356352"/>
            <a:ext cx="31369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7099300" y="6356352"/>
            <a:ext cx="23114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13" tIns="47857" rIns="95713" bIns="4785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C14BBEB1-D343-4996-AB0C-DCE6FB9C3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53744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2pPr>
      <a:lvl3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3pPr>
      <a:lvl4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4pPr>
      <a:lvl5pPr algn="ctr" defTabSz="953744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Times New Roman" pitchFamily="18" charset="0"/>
        </a:defRPr>
      </a:lvl5pPr>
      <a:lvl6pPr marL="478677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6pPr>
      <a:lvl7pPr marL="957356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7pPr>
      <a:lvl8pPr marL="1436033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8pPr>
      <a:lvl9pPr marL="1914712" algn="ctr" defTabSz="955694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" pitchFamily="34" charset="0"/>
        </a:defRPr>
      </a:lvl9pPr>
    </p:titleStyle>
    <p:bodyStyle>
      <a:lvl1pPr marL="355472" indent="-35547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72834" indent="-293582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91783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69448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150287" indent="-234866" algn="l" defTabSz="953744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1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632410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1031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89653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68272" indent="-239310" algn="l" defTabSz="957240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2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24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586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448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3100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172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0342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28961" algn="l" defTabSz="9572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2" tIns="47891" rIns="95782" bIns="4789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2" tIns="47891" rIns="95782" bIns="4789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21.10.2015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7816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5781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95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57816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1" indent="-359181" algn="l" defTabSz="957816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25" indent="-299317" algn="l" defTabSz="957816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70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77" indent="-239454" algn="l" defTabSz="957816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085" indent="-239454" algn="l" defTabSz="957816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заставка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4"/>
          <p:cNvSpPr txBox="1">
            <a:spLocks/>
          </p:cNvSpPr>
          <p:nvPr/>
        </p:nvSpPr>
        <p:spPr bwMode="auto">
          <a:xfrm>
            <a:off x="0" y="4695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13" tIns="47857" rIns="95713" bIns="47857" anchor="ctr"/>
          <a:lstStyle>
            <a:lvl1pPr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15411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1541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ПАСПОРТ ОБЪЕКТА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МИНИСТЕРСТВА ОБРАЗОВАНИЯ РД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368517 РД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Сергокалинский</a:t>
            </a:r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 </a:t>
            </a:r>
            <a:r>
              <a:rPr lang="ru-RU" sz="24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с.Миглакасимахи</a:t>
            </a:r>
            <a:endParaRPr lang="ru-RU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0" y="5528671"/>
            <a:ext cx="73943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279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отработку: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__Ахмедова В.Ю.._-</a:t>
            </a:r>
            <a:r>
              <a:rPr lang="ru-RU" sz="1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зав.ДОУ_Миглакасимахи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</a:t>
            </a:r>
          </a:p>
          <a:p>
            <a:pPr eaLnBrk="1" hangingPunct="1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Моб</a:t>
            </a: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.: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8-963-401-49-69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711178"/>
              </p:ext>
            </p:extLst>
          </p:nvPr>
        </p:nvGraphicFramePr>
        <p:xfrm>
          <a:off x="96097" y="999399"/>
          <a:ext cx="9713460" cy="5765920"/>
        </p:xfrm>
        <a:graphic>
          <a:graphicData uri="http://schemas.openxmlformats.org/drawingml/2006/table">
            <a:tbl>
              <a:tblPr/>
              <a:tblGrid>
                <a:gridCol w="608432"/>
                <a:gridCol w="5688632"/>
                <a:gridCol w="3416396"/>
              </a:tblGrid>
              <a:tr h="62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10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5.1.5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мин. (потеря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целостнотсти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35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материалы: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Перекрытия</a:t>
                      </a:r>
                    </a:p>
                  </a:txBody>
                  <a:tcPr marL="70761" marR="70761" marT="32652" marB="3265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761" marR="70761" marT="32652" marB="3265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339467"/>
              </p:ext>
            </p:extLst>
          </p:nvPr>
        </p:nvGraphicFramePr>
        <p:xfrm>
          <a:off x="71946" y="987912"/>
          <a:ext cx="9753323" cy="5810553"/>
        </p:xfrm>
        <a:graphic>
          <a:graphicData uri="http://schemas.openxmlformats.org/drawingml/2006/table">
            <a:tbl>
              <a:tblPr/>
              <a:tblGrid>
                <a:gridCol w="612832"/>
                <a:gridCol w="5730943"/>
                <a:gridCol w="3409548"/>
              </a:tblGrid>
              <a:tr h="653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2060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Кровля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Лестничные клетки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Горючесть: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нормальногорючие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Воспламеняемость: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умеренновоспламеняемые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Распространение пламени по поверхности: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умереннораспространяющие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Дымообразующая способность: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умеренной дымообразующей способностью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Токсичность: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умеренноопасные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714" marB="4571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и вид противопожарных преград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63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Пути эвакуации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Дверные и оконные проемы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отключения электроэнергии, вентиляции, дымоудаления.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Электроэнергия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электрощитовой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Газ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06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элементы опасности для людей при пожаре.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16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10.4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Противопожарное водоснабжение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пожарных водоемов, их емкость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пожарный водопровод, его вид, расход воды;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количество гидрантов;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наличие и количество внутренних пожарных кранов;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нет;</a:t>
                      </a:r>
                    </a:p>
                  </a:txBody>
                  <a:tcPr marL="99057" marR="99057"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638463"/>
              </p:ext>
            </p:extLst>
          </p:nvPr>
        </p:nvGraphicFramePr>
        <p:xfrm>
          <a:off x="63852" y="989347"/>
          <a:ext cx="9777600" cy="2486518"/>
        </p:xfrm>
        <a:graphic>
          <a:graphicData uri="http://schemas.openxmlformats.org/drawingml/2006/table">
            <a:tbl>
              <a:tblPr/>
              <a:tblGrid>
                <a:gridCol w="610356"/>
                <a:gridCol w="5686584"/>
                <a:gridCol w="3480660"/>
              </a:tblGrid>
              <a:tr h="6394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7" marR="99057" marT="45690" marB="4569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90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10.7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-тип соединения и диаметр внутренних пожарных кранов;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требуемый расход воды на нужды пожаротушения: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способы подачи воды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нет;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л/с.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кательной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установкой на ПГ- расстояние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0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Помещения с наличием взрывоопасных веществ и материалов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65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устройств автоматического пожаротушения и автоматической пожарной сигнализации 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 работает</a:t>
                      </a:r>
                    </a:p>
                  </a:txBody>
                  <a:tcPr marL="99057" marR="99057" marT="45690" marB="456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7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122574"/>
              </p:ext>
            </p:extLst>
          </p:nvPr>
        </p:nvGraphicFramePr>
        <p:xfrm>
          <a:off x="128590" y="1021717"/>
          <a:ext cx="9648825" cy="4325941"/>
        </p:xfrm>
        <a:graphic>
          <a:graphicData uri="http://schemas.openxmlformats.org/drawingml/2006/table">
            <a:tbl>
              <a:tblPr/>
              <a:tblGrid>
                <a:gridCol w="602975"/>
                <a:gridCol w="2187311"/>
                <a:gridCol w="3178436"/>
                <a:gridCol w="3680103"/>
              </a:tblGrid>
              <a:tr h="528409">
                <a:tc>
                  <a:txBody>
                    <a:bodyPr/>
                    <a:lstStyle/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7938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3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ДАТА ПРОВЕРКИ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ПРОВЕРЯЮЩИЙ ОРГАН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ВЫНЕСЕННОЕ РЕШЕНИЕ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marL="539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18.08.2015 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(Плановая)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ОНД по </a:t>
                      </a:r>
                      <a:r>
                        <a:rPr kumimoji="0" lang="ru-RU" sz="13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Сергокалинскому</a:t>
                      </a:r>
                      <a:r>
                        <a:rPr kumimoji="0" 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району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12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175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365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445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75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5339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206"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516" marR="27516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(лист учёта проверки надзорными органами)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(декларация пожарной безопасности)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лист согласования)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613" y="1268413"/>
            <a:ext cx="2928938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СОГЛАСОВАНО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Отдел по ГО и ЧС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МР «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Сергокалинский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Бидашев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М.Б.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м.п.               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648451" y="1268412"/>
            <a:ext cx="2928937" cy="12858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УТВЕРЖДАЮ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Заведующая объекта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Ахмедова В.Ю.</a:t>
            </a:r>
            <a:r>
              <a:rPr lang="ru-RU" sz="1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                                 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Ф.И.О.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   »                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м.п.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3785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с.Дегва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(содержание)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058447"/>
              </p:ext>
            </p:extLst>
          </p:nvPr>
        </p:nvGraphicFramePr>
        <p:xfrm>
          <a:off x="236578" y="1124744"/>
          <a:ext cx="9468950" cy="31799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13407"/>
                <a:gridCol w="655543"/>
              </a:tblGrid>
              <a:tr h="5067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endParaRPr lang="ru-RU" sz="12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Слайда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rgbClr val="FFFF99"/>
                    </a:solidFill>
                  </a:tcPr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Космический снимок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579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Схема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335770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расположения объекта на местности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План-эвакуации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92585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чердака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Оперативно-технические характеристики объекта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9-12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9377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Лист учета проверки надзорными органами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286168">
                <a:tc>
                  <a:txBody>
                    <a:bodyPr/>
                    <a:lstStyle/>
                    <a:p>
                      <a:pPr marL="38100" marR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Декларация пожарной безопасности</a:t>
                      </a:r>
                      <a:endParaRPr lang="ru-RU" sz="1200" dirty="0" smtClean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809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ыноска 1 197"/>
          <p:cNvSpPr>
            <a:spLocks/>
          </p:cNvSpPr>
          <p:nvPr/>
        </p:nvSpPr>
        <p:spPr bwMode="auto">
          <a:xfrm>
            <a:off x="560512" y="2348880"/>
            <a:ext cx="3835155" cy="1036836"/>
          </a:xfrm>
          <a:prstGeom prst="borderCallout1">
            <a:avLst>
              <a:gd name="adj1" fmla="val 98257"/>
              <a:gd name="adj2" fmla="val 99534"/>
              <a:gd name="adj3" fmla="val 150602"/>
              <a:gd name="adj4" fmla="val 119336"/>
            </a:avLst>
          </a:prstGeom>
          <a:solidFill>
            <a:srgbClr val="FFFF00"/>
          </a:solidFill>
          <a:ln w="9525" algn="ctr">
            <a:solidFill>
              <a:srgbClr val="FF0000"/>
            </a:solidFill>
            <a:round/>
            <a:headEnd type="oval" w="med" len="med"/>
            <a:tailEnd type="triangle" w="lg" len="lg"/>
          </a:ln>
        </p:spPr>
        <p:txBody>
          <a:bodyPr lIns="68306" tIns="34153" rIns="68306" bIns="34153" anchor="ctr"/>
          <a:lstStyle/>
          <a:p>
            <a:pPr algn="ctr"/>
            <a:r>
              <a:rPr lang="ru-RU" sz="10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05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05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105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368520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Сергокалинский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район с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Миглакасимахи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1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Адрес: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___________________</a:t>
            </a:r>
            <a:endParaRPr lang="ru-RU" sz="1000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Заведующая –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Ахмедова Виктория Юрьевна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моб:8(963)-401-49-69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МКДОУ «Детский сад с.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Миглакасимахи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(космический снимок)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97016" y="3828564"/>
            <a:ext cx="514781" cy="375753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45088" y="2977824"/>
            <a:ext cx="230425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/>
              </a:rPr>
              <a:t>42.416111</a:t>
            </a:r>
            <a:r>
              <a:rPr lang="pt-BR" b="1" dirty="0">
                <a:solidFill>
                  <a:srgbClr val="FFFF00"/>
                </a:solidFill>
                <a:latin typeface="Arial"/>
              </a:rPr>
              <a:t>° с. ш. </a:t>
            </a:r>
            <a:endParaRPr lang="ru-RU" b="1" dirty="0" smtClean="0">
              <a:solidFill>
                <a:srgbClr val="FFFF00"/>
              </a:solidFill>
              <a:latin typeface="Arial"/>
            </a:endParaRPr>
          </a:p>
          <a:p>
            <a:pPr algn="ctr"/>
            <a:r>
              <a:rPr lang="pt-BR" b="1" dirty="0" smtClean="0">
                <a:solidFill>
                  <a:srgbClr val="FFFF00"/>
                </a:solidFill>
                <a:latin typeface="Arial"/>
              </a:rPr>
              <a:t>47.537222</a:t>
            </a:r>
            <a:r>
              <a:rPr lang="pt-BR" b="1" dirty="0">
                <a:solidFill>
                  <a:srgbClr val="FFFF00"/>
                </a:solidFill>
                <a:latin typeface="Arial"/>
              </a:rPr>
              <a:t>° в. д.  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C:\Users\Ася\Documents\Bluetooth Folder\IMG-20151019-WA001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95672" y="1484784"/>
            <a:ext cx="10677525" cy="72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>
            <a:off x="3440832" y="4016440"/>
            <a:ext cx="1409518" cy="8640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96616" y="3266675"/>
            <a:ext cx="2146333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Детский сад с. </a:t>
            </a:r>
            <a:r>
              <a:rPr lang="ru-RU" dirty="0" err="1" smtClean="0"/>
              <a:t>Миглакасимахи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828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" y="333375"/>
            <a:ext cx="9906000" cy="6191250"/>
          </a:xfrm>
          <a:prstGeom prst="rect">
            <a:avLst/>
          </a:prstGeom>
        </p:spPr>
      </p:pic>
      <p:graphicFrame>
        <p:nvGraphicFramePr>
          <p:cNvPr id="17550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562022"/>
              </p:ext>
            </p:extLst>
          </p:nvPr>
        </p:nvGraphicFramePr>
        <p:xfrm>
          <a:off x="-1" y="5877273"/>
          <a:ext cx="9896857" cy="972824"/>
        </p:xfrm>
        <a:graphic>
          <a:graphicData uri="http://schemas.openxmlformats.org/drawingml/2006/table">
            <a:tbl>
              <a:tblPr/>
              <a:tblGrid>
                <a:gridCol w="879720"/>
                <a:gridCol w="879720"/>
                <a:gridCol w="813392"/>
                <a:gridCol w="616153"/>
                <a:gridCol w="1085688"/>
                <a:gridCol w="907649"/>
                <a:gridCol w="1745477"/>
                <a:gridCol w="1741986"/>
                <a:gridCol w="1227072"/>
              </a:tblGrid>
              <a:tr h="174654">
                <a:tc gridSpan="9"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ОБЩАЯ ИНФОРМАЦИЯ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516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Год  постройки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Дата послед. кап. ремонта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Кол-во этажей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Общ.выс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Размеры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геометрич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(Жилого здания)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Общ.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площ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компл</a:t>
                      </a: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Среднее количество нахождения людей / персонала в здании (чел.)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людей / персонала находящихся в здании круглосуточно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выходов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25300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1993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Не делали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3,20 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30,85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18,5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</a:t>
                      </a: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820,2 </a:t>
                      </a: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ru-RU" sz="9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12/26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4/1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4245" marR="7424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cxnSp>
        <p:nvCxnSpPr>
          <p:cNvPr id="67" name="Прямая со стрелкой 66"/>
          <p:cNvCxnSpPr>
            <a:endCxn id="70" idx="1"/>
          </p:cNvCxnSpPr>
          <p:nvPr/>
        </p:nvCxnSpPr>
        <p:spPr>
          <a:xfrm>
            <a:off x="5817096" y="3429000"/>
            <a:ext cx="3024382" cy="951980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8" name="Freeform 62"/>
          <p:cNvSpPr>
            <a:spLocks/>
          </p:cNvSpPr>
          <p:nvPr/>
        </p:nvSpPr>
        <p:spPr bwMode="auto">
          <a:xfrm>
            <a:off x="8834449" y="3948932"/>
            <a:ext cx="432049" cy="241687"/>
          </a:xfrm>
          <a:custGeom>
            <a:avLst/>
            <a:gdLst>
              <a:gd name="T0" fmla="*/ 0 w 291"/>
              <a:gd name="T1" fmla="*/ 0 h 159"/>
              <a:gd name="T2" fmla="*/ 0 w 291"/>
              <a:gd name="T3" fmla="*/ 2147483647 h 159"/>
              <a:gd name="T4" fmla="*/ 2147483647 w 291"/>
              <a:gd name="T5" fmla="*/ 2147483647 h 159"/>
              <a:gd name="T6" fmla="*/ 2147483647 w 291"/>
              <a:gd name="T7" fmla="*/ 2147483647 h 159"/>
              <a:gd name="T8" fmla="*/ 0 w 291"/>
              <a:gd name="T9" fmla="*/ 0 h 1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1"/>
              <a:gd name="T16" fmla="*/ 0 h 159"/>
              <a:gd name="T17" fmla="*/ 291 w 291"/>
              <a:gd name="T18" fmla="*/ 159 h 15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1" h="159">
                <a:moveTo>
                  <a:pt x="0" y="0"/>
                </a:moveTo>
                <a:lnTo>
                  <a:pt x="0" y="159"/>
                </a:lnTo>
                <a:lnTo>
                  <a:pt x="291" y="114"/>
                </a:lnTo>
                <a:lnTo>
                  <a:pt x="291" y="3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1347" tIns="45674" rIns="91347" bIns="45674"/>
          <a:lstStyle/>
          <a:p>
            <a:pPr algn="ctr" defTabSz="912813">
              <a:defRPr/>
            </a:pPr>
            <a:endParaRPr lang="ru-RU" sz="2100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8831782" y="3974377"/>
            <a:ext cx="434716" cy="19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35324" rIns="0" bIns="35324" anchor="ctr">
            <a:spAutoFit/>
          </a:bodyPr>
          <a:lstStyle/>
          <a:p>
            <a:pPr algn="ctr" defTabSz="709613" eaLnBrk="0" hangingPunct="0">
              <a:defRPr/>
            </a:pPr>
            <a:r>
              <a:rPr lang="ru-RU" sz="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ПЧ - 3</a:t>
            </a:r>
          </a:p>
        </p:txBody>
      </p:sp>
      <p:sp>
        <p:nvSpPr>
          <p:cNvPr id="70" name="Line 58"/>
          <p:cNvSpPr>
            <a:spLocks noChangeShapeType="1"/>
          </p:cNvSpPr>
          <p:nvPr/>
        </p:nvSpPr>
        <p:spPr bwMode="auto">
          <a:xfrm>
            <a:off x="8841477" y="3940994"/>
            <a:ext cx="0" cy="439986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none"/>
            <a:tailEnd type="oval"/>
          </a:ln>
        </p:spPr>
        <p:txBody>
          <a:bodyPr wrap="none" anchor="ctr"/>
          <a:lstStyle/>
          <a:p>
            <a:pPr>
              <a:defRPr/>
            </a:pPr>
            <a:endParaRPr lang="ru-RU" b="1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927731">
            <a:off x="7060884" y="3940586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36"/>
          <p:cNvSpPr txBox="1">
            <a:spLocks noChangeArrowheads="1"/>
          </p:cNvSpPr>
          <p:nvPr/>
        </p:nvSpPr>
        <p:spPr bwMode="auto">
          <a:xfrm>
            <a:off x="277758" y="2841028"/>
            <a:ext cx="3392876" cy="1668092"/>
          </a:xfrm>
          <a:prstGeom prst="rect">
            <a:avLst/>
          </a:prstGeom>
          <a:solidFill>
            <a:srgbClr val="D9D9D9"/>
          </a:solidFill>
          <a:ln w="0">
            <a:solidFill>
              <a:schemeClr val="tx1"/>
            </a:solidFill>
            <a:miter lim="800000"/>
            <a:headEnd/>
            <a:tailEnd/>
          </a:ln>
        </p:spPr>
        <p:txBody>
          <a:bodyPr wrap="square" lIns="127954" tIns="63980" rIns="127954" bIns="63980">
            <a:spAutoFit/>
          </a:bodyPr>
          <a:lstStyle>
            <a:defPPr>
              <a:defRPr lang="ru-RU"/>
            </a:defPPr>
            <a:lvl1pPr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63500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276350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916113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555875" indent="1588" algn="l" defTabSz="127635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Общая характеристика населенного пункта:</a:t>
            </a:r>
          </a:p>
          <a:p>
            <a:pPr marL="171450" indent="-171450"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территории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га- </a:t>
            </a:r>
          </a:p>
          <a:p>
            <a:pPr marL="171450" indent="-171450">
              <a:buFontTx/>
              <a:buChar char="-"/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проживающего населения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1300чел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>
              <a:defRPr/>
            </a:pP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- (из них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299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количество домов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330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(из них нежилых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25);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социально-значимых объектов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4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котельных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1;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д/к – 1</a:t>
            </a: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сад – 1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школы –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3" name="Picture 16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968" y="3377008"/>
            <a:ext cx="405347" cy="329425"/>
          </a:xfrm>
          <a:prstGeom prst="rect">
            <a:avLst/>
          </a:prstGeom>
          <a:noFill/>
          <a:ln>
            <a:noFill/>
          </a:ln>
          <a:effectLst>
            <a:outerShdw dist="12700" dir="54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7602743" y="4733083"/>
            <a:ext cx="2030777" cy="856157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>
                <a:latin typeface="Times New Roman" pitchFamily="18" charset="0"/>
                <a:cs typeface="Times New Roman" pitchFamily="18" charset="0"/>
              </a:rPr>
              <a:t>Начальник 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ПЧ-3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м-р в/с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Шамсутдинов Акай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Шапиевич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: 8(929)279-66-66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диспетчерская – 8(87234)2-13-78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8(8722)55-15-15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813913" y="2485095"/>
            <a:ext cx="3019058" cy="893944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Начальник РОВД по  </a:t>
            </a:r>
            <a:r>
              <a:rPr lang="ru-RU" sz="1000" b="1" u="sng" dirty="0" err="1" smtClean="0">
                <a:latin typeface="Times New Roman" pitchFamily="18" charset="0"/>
                <a:cs typeface="Times New Roman" pitchFamily="18" charset="0"/>
              </a:rPr>
              <a:t>Сергокалинскому</a:t>
            </a:r>
            <a:r>
              <a:rPr lang="ru-RU" sz="1000" b="1" u="sng" dirty="0" smtClean="0">
                <a:latin typeface="Times New Roman" pitchFamily="18" charset="0"/>
                <a:cs typeface="Times New Roman" pitchFamily="18" charset="0"/>
              </a:rPr>
              <a:t> району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Шейхмагомедов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Ш.А.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моб:8(928)947-25-37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раб:8(87234)3-10-11</a:t>
            </a: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Дежурная часть – 8(87234)3-10-11</a:t>
            </a:r>
          </a:p>
        </p:txBody>
      </p:sp>
      <p:grpSp>
        <p:nvGrpSpPr>
          <p:cNvPr id="76" name="Group 53"/>
          <p:cNvGrpSpPr>
            <a:grpSpLocks/>
          </p:cNvGrpSpPr>
          <p:nvPr/>
        </p:nvGrpSpPr>
        <p:grpSpPr bwMode="auto">
          <a:xfrm>
            <a:off x="5586832" y="2082155"/>
            <a:ext cx="1121249" cy="441356"/>
            <a:chOff x="1893" y="4020"/>
            <a:chExt cx="674" cy="414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grpSpPr>
        <p:sp>
          <p:nvSpPr>
            <p:cNvPr id="77" name="Rectangle 54"/>
            <p:cNvSpPr>
              <a:spLocks noChangeArrowheads="1"/>
            </p:cNvSpPr>
            <p:nvPr/>
          </p:nvSpPr>
          <p:spPr bwMode="auto">
            <a:xfrm>
              <a:off x="1893" y="4188"/>
              <a:ext cx="403" cy="246"/>
            </a:xfrm>
            <a:prstGeom prst="rect">
              <a:avLst/>
            </a:prstGeom>
            <a:grpFill/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12689" tIns="12689" rIns="12689" bIns="12689" anchor="ctr"/>
            <a:lstStyle/>
            <a:p>
              <a:pPr algn="ctr" defTabSz="912703">
                <a:defRPr/>
              </a:pPr>
              <a:r>
                <a:rPr lang="ru-RU" sz="1000" dirty="0" smtClean="0">
                  <a:latin typeface="Times New Roman" pitchFamily="18" charset="0"/>
                  <a:cs typeface="Times New Roman" pitchFamily="18" charset="0"/>
                </a:rPr>
                <a:t>Медпункт</a:t>
              </a:r>
              <a:endParaRPr lang="ru-RU" sz="1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Group 56"/>
            <p:cNvGrpSpPr>
              <a:grpSpLocks/>
            </p:cNvGrpSpPr>
            <p:nvPr/>
          </p:nvGrpSpPr>
          <p:grpSpPr bwMode="auto">
            <a:xfrm>
              <a:off x="2349" y="4020"/>
              <a:ext cx="218" cy="394"/>
              <a:chOff x="3080" y="1"/>
              <a:chExt cx="12077" cy="37368"/>
            </a:xfrm>
            <a:grpFill/>
          </p:grpSpPr>
          <p:sp>
            <p:nvSpPr>
              <p:cNvPr id="79" name="Rectangle 57"/>
              <p:cNvSpPr>
                <a:spLocks noChangeArrowheads="1"/>
              </p:cNvSpPr>
              <p:nvPr/>
            </p:nvSpPr>
            <p:spPr bwMode="auto">
              <a:xfrm>
                <a:off x="3080" y="15935"/>
                <a:ext cx="12077" cy="21434"/>
              </a:xfrm>
              <a:prstGeom prst="rect">
                <a:avLst/>
              </a:prstGeom>
              <a:grpFill/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lIns="91347" tIns="45674" rIns="91347" bIns="45674" anchor="ctr"/>
              <a:lstStyle/>
              <a:p>
                <a:pPr algn="ctr" defTabSz="912703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0" name="Line 58"/>
              <p:cNvSpPr>
                <a:spLocks noChangeShapeType="1"/>
              </p:cNvSpPr>
              <p:nvPr/>
            </p:nvSpPr>
            <p:spPr bwMode="auto">
              <a:xfrm flipV="1">
                <a:off x="3080" y="1"/>
                <a:ext cx="7251" cy="14682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  <p:sp>
            <p:nvSpPr>
              <p:cNvPr id="81" name="Line 59"/>
              <p:cNvSpPr>
                <a:spLocks noChangeShapeType="1"/>
              </p:cNvSpPr>
              <p:nvPr/>
            </p:nvSpPr>
            <p:spPr bwMode="auto">
              <a:xfrm>
                <a:off x="10475" y="1"/>
                <a:ext cx="4682" cy="14682"/>
              </a:xfrm>
              <a:prstGeom prst="line">
                <a:avLst/>
              </a:prstGeom>
              <a:grpFill/>
              <a:ln w="635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ru-RU" sz="800" dirty="0">
                  <a:cs typeface="Times New Roman" pitchFamily="18" charset="0"/>
                </a:endParaRPr>
              </a:p>
            </p:txBody>
          </p:sp>
        </p:grpSp>
      </p:grpSp>
      <p:sp>
        <p:nvSpPr>
          <p:cNvPr id="23" name="Прямоугольник 22"/>
          <p:cNvSpPr/>
          <p:nvPr/>
        </p:nvSpPr>
        <p:spPr>
          <a:xfrm>
            <a:off x="7109629" y="1382938"/>
            <a:ext cx="2671941" cy="933968"/>
          </a:xfrm>
          <a:prstGeom prst="rect">
            <a:avLst/>
          </a:prstGeom>
          <a:ln w="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558800"/>
            <a:r>
              <a:rPr lang="ru-RU" sz="1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Медпункт</a:t>
            </a: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368520,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РД,сМиглакасимахи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Главная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мед.сестра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Курбанова </a:t>
            </a:r>
            <a:r>
              <a:rPr lang="ru-RU" sz="1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Рукият</a:t>
            </a:r>
            <a:endParaRPr lang="ru-RU" sz="1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558800"/>
            <a:r>
              <a:rPr lang="ru-RU" sz="1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моб:8(963)424-18-90</a:t>
            </a:r>
            <a:endParaRPr lang="ru-RU" sz="1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817096" y="2938957"/>
            <a:ext cx="84771" cy="490043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36" name="Прямая со стрелкой 35"/>
          <p:cNvCxnSpPr/>
          <p:nvPr/>
        </p:nvCxnSpPr>
        <p:spPr>
          <a:xfrm flipH="1" flipV="1">
            <a:off x="5817096" y="3429002"/>
            <a:ext cx="2628503" cy="246072"/>
          </a:xfrm>
          <a:prstGeom prst="straightConnector1">
            <a:avLst/>
          </a:prstGeom>
          <a:noFill/>
          <a:ln w="0" cap="flat" cmpd="sng" algn="ctr">
            <a:solidFill>
              <a:schemeClr val="tx1"/>
            </a:solidFill>
            <a:prstDash val="solid"/>
            <a:headEnd type="triangle" w="lg" len="lg"/>
            <a:tailEnd type="triangle" w="lg" len="lg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41" name="Прямоугольник 40"/>
          <p:cNvSpPr/>
          <p:nvPr/>
        </p:nvSpPr>
        <p:spPr>
          <a:xfrm>
            <a:off x="5615392" y="2724643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418998">
            <a:off x="7206275" y="3621294"/>
            <a:ext cx="572950" cy="214314"/>
          </a:xfrm>
          <a:prstGeom prst="rect">
            <a:avLst/>
          </a:prstGeom>
          <a:solidFill>
            <a:sysClr val="window" lastClr="FFFFFF"/>
          </a:solidFill>
          <a:ln w="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lIns="128016" tIns="64008" rIns="128016" bIns="64008" anchor="ctr"/>
          <a:lstStyle/>
          <a:p>
            <a:pPr algn="ctr" defTabSz="128016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b="1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  <a:endParaRPr lang="ru-RU" sz="90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(схема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149"/>
          <p:cNvGrpSpPr>
            <a:grpSpLocks/>
          </p:cNvGrpSpPr>
          <p:nvPr/>
        </p:nvGrpSpPr>
        <p:grpSpPr bwMode="auto">
          <a:xfrm>
            <a:off x="5369193" y="3369476"/>
            <a:ext cx="363603" cy="196998"/>
            <a:chOff x="2018" y="2750"/>
            <a:chExt cx="361" cy="309"/>
          </a:xfrm>
        </p:grpSpPr>
        <p:sp>
          <p:nvSpPr>
            <p:cNvPr id="28" name="AutoShape 150"/>
            <p:cNvSpPr>
              <a:spLocks noChangeArrowheads="1"/>
            </p:cNvSpPr>
            <p:nvPr/>
          </p:nvSpPr>
          <p:spPr bwMode="auto">
            <a:xfrm>
              <a:off x="2018" y="3027"/>
              <a:ext cx="24" cy="33"/>
            </a:xfrm>
            <a:custGeom>
              <a:avLst/>
              <a:gdLst>
                <a:gd name="T0" fmla="*/ 0 w 139"/>
                <a:gd name="T1" fmla="*/ 0 h 135"/>
                <a:gd name="T2" fmla="*/ 0 w 139"/>
                <a:gd name="T3" fmla="*/ 0 h 135"/>
                <a:gd name="T4" fmla="*/ 0 w 139"/>
                <a:gd name="T5" fmla="*/ 0 h 135"/>
                <a:gd name="T6" fmla="*/ 0 w 139"/>
                <a:gd name="T7" fmla="*/ 0 h 135"/>
                <a:gd name="T8" fmla="*/ 0 w 139"/>
                <a:gd name="T9" fmla="*/ 0 h 135"/>
                <a:gd name="T10" fmla="*/ 0 w 139"/>
                <a:gd name="T11" fmla="*/ 0 h 135"/>
                <a:gd name="T12" fmla="*/ 0 w 139"/>
                <a:gd name="T13" fmla="*/ 0 h 135"/>
                <a:gd name="T14" fmla="*/ 0 w 139"/>
                <a:gd name="T15" fmla="*/ 0 h 135"/>
                <a:gd name="T16" fmla="*/ 0 w 139"/>
                <a:gd name="T17" fmla="*/ 0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9"/>
                <a:gd name="T28" fmla="*/ 0 h 135"/>
                <a:gd name="T29" fmla="*/ 139 w 139"/>
                <a:gd name="T30" fmla="*/ 135 h 1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9" h="135">
                  <a:moveTo>
                    <a:pt x="0" y="135"/>
                  </a:moveTo>
                  <a:lnTo>
                    <a:pt x="0" y="92"/>
                  </a:lnTo>
                  <a:lnTo>
                    <a:pt x="46" y="92"/>
                  </a:lnTo>
                  <a:lnTo>
                    <a:pt x="46" y="47"/>
                  </a:lnTo>
                  <a:lnTo>
                    <a:pt x="92" y="47"/>
                  </a:lnTo>
                  <a:lnTo>
                    <a:pt x="92" y="0"/>
                  </a:lnTo>
                  <a:lnTo>
                    <a:pt x="139" y="0"/>
                  </a:lnTo>
                  <a:lnTo>
                    <a:pt x="139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29" name="AutoShape 151"/>
            <p:cNvSpPr>
              <a:spLocks noChangeArrowheads="1"/>
            </p:cNvSpPr>
            <p:nvPr/>
          </p:nvSpPr>
          <p:spPr bwMode="auto">
            <a:xfrm>
              <a:off x="2042" y="2765"/>
              <a:ext cx="330" cy="294"/>
            </a:xfrm>
            <a:custGeom>
              <a:avLst/>
              <a:gdLst>
                <a:gd name="T0" fmla="*/ 0 w 1946"/>
                <a:gd name="T1" fmla="*/ 0 h 1278"/>
                <a:gd name="T2" fmla="*/ 0 w 1946"/>
                <a:gd name="T3" fmla="*/ 0 h 1278"/>
                <a:gd name="T4" fmla="*/ 0 w 1946"/>
                <a:gd name="T5" fmla="*/ 0 h 1278"/>
                <a:gd name="T6" fmla="*/ 0 w 1946"/>
                <a:gd name="T7" fmla="*/ 0 h 1278"/>
                <a:gd name="T8" fmla="*/ 0 w 1946"/>
                <a:gd name="T9" fmla="*/ 0 h 1278"/>
                <a:gd name="T10" fmla="*/ 0 w 1946"/>
                <a:gd name="T11" fmla="*/ 0 h 1278"/>
                <a:gd name="T12" fmla="*/ 0 w 1946"/>
                <a:gd name="T13" fmla="*/ 0 h 1278"/>
                <a:gd name="T14" fmla="*/ 0 w 1946"/>
                <a:gd name="T15" fmla="*/ 0 h 1278"/>
                <a:gd name="T16" fmla="*/ 0 w 1946"/>
                <a:gd name="T17" fmla="*/ 0 h 1278"/>
                <a:gd name="T18" fmla="*/ 0 w 1946"/>
                <a:gd name="T19" fmla="*/ 0 h 1278"/>
                <a:gd name="T20" fmla="*/ 0 w 1946"/>
                <a:gd name="T21" fmla="*/ 0 h 1278"/>
                <a:gd name="T22" fmla="*/ 0 w 1946"/>
                <a:gd name="T23" fmla="*/ 0 h 1278"/>
                <a:gd name="T24" fmla="*/ 0 w 1946"/>
                <a:gd name="T25" fmla="*/ 0 h 1278"/>
                <a:gd name="T26" fmla="*/ 0 w 1946"/>
                <a:gd name="T27" fmla="*/ 0 h 1278"/>
                <a:gd name="T28" fmla="*/ 0 w 1946"/>
                <a:gd name="T29" fmla="*/ 0 h 1278"/>
                <a:gd name="T30" fmla="*/ 0 w 1946"/>
                <a:gd name="T31" fmla="*/ 0 h 1278"/>
                <a:gd name="T32" fmla="*/ 0 w 1946"/>
                <a:gd name="T33" fmla="*/ 0 h 1278"/>
                <a:gd name="T34" fmla="*/ 0 w 1946"/>
                <a:gd name="T35" fmla="*/ 0 h 1278"/>
                <a:gd name="T36" fmla="*/ 0 w 1946"/>
                <a:gd name="T37" fmla="*/ 0 h 1278"/>
                <a:gd name="T38" fmla="*/ 0 w 1946"/>
                <a:gd name="T39" fmla="*/ 0 h 1278"/>
                <a:gd name="T40" fmla="*/ 0 w 1946"/>
                <a:gd name="T41" fmla="*/ 0 h 1278"/>
                <a:gd name="T42" fmla="*/ 0 w 1946"/>
                <a:gd name="T43" fmla="*/ 0 h 1278"/>
                <a:gd name="T44" fmla="*/ 0 w 1946"/>
                <a:gd name="T45" fmla="*/ 0 h 1278"/>
                <a:gd name="T46" fmla="*/ 0 w 1946"/>
                <a:gd name="T47" fmla="*/ 0 h 1278"/>
                <a:gd name="T48" fmla="*/ 0 w 1946"/>
                <a:gd name="T49" fmla="*/ 0 h 1278"/>
                <a:gd name="T50" fmla="*/ 0 w 1946"/>
                <a:gd name="T51" fmla="*/ 0 h 1278"/>
                <a:gd name="T52" fmla="*/ 0 w 1946"/>
                <a:gd name="T53" fmla="*/ 0 h 1278"/>
                <a:gd name="T54" fmla="*/ 0 w 1946"/>
                <a:gd name="T55" fmla="*/ 0 h 1278"/>
                <a:gd name="T56" fmla="*/ 0 w 1946"/>
                <a:gd name="T57" fmla="*/ 0 h 1278"/>
                <a:gd name="T58" fmla="*/ 0 w 1946"/>
                <a:gd name="T59" fmla="*/ 0 h 1278"/>
                <a:gd name="T60" fmla="*/ 0 w 1946"/>
                <a:gd name="T61" fmla="*/ 0 h 1278"/>
                <a:gd name="T62" fmla="*/ 0 w 1946"/>
                <a:gd name="T63" fmla="*/ 0 h 1278"/>
                <a:gd name="T64" fmla="*/ 0 w 1946"/>
                <a:gd name="T65" fmla="*/ 0 h 1278"/>
                <a:gd name="T66" fmla="*/ 0 w 1946"/>
                <a:gd name="T67" fmla="*/ 0 h 1278"/>
                <a:gd name="T68" fmla="*/ 0 w 1946"/>
                <a:gd name="T69" fmla="*/ 0 h 1278"/>
                <a:gd name="T70" fmla="*/ 0 w 1946"/>
                <a:gd name="T71" fmla="*/ 0 h 1278"/>
                <a:gd name="T72" fmla="*/ 0 w 1946"/>
                <a:gd name="T73" fmla="*/ 0 h 1278"/>
                <a:gd name="T74" fmla="*/ 0 w 1946"/>
                <a:gd name="T75" fmla="*/ 0 h 127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946"/>
                <a:gd name="T115" fmla="*/ 0 h 1278"/>
                <a:gd name="T116" fmla="*/ 1946 w 1946"/>
                <a:gd name="T117" fmla="*/ 1278 h 127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946" h="1278">
                  <a:moveTo>
                    <a:pt x="0" y="1278"/>
                  </a:moveTo>
                  <a:lnTo>
                    <a:pt x="0" y="103"/>
                  </a:lnTo>
                  <a:lnTo>
                    <a:pt x="753" y="103"/>
                  </a:lnTo>
                  <a:lnTo>
                    <a:pt x="754" y="93"/>
                  </a:lnTo>
                  <a:lnTo>
                    <a:pt x="757" y="82"/>
                  </a:lnTo>
                  <a:lnTo>
                    <a:pt x="763" y="72"/>
                  </a:lnTo>
                  <a:lnTo>
                    <a:pt x="769" y="63"/>
                  </a:lnTo>
                  <a:lnTo>
                    <a:pt x="779" y="55"/>
                  </a:lnTo>
                  <a:lnTo>
                    <a:pt x="790" y="46"/>
                  </a:lnTo>
                  <a:lnTo>
                    <a:pt x="803" y="38"/>
                  </a:lnTo>
                  <a:lnTo>
                    <a:pt x="817" y="30"/>
                  </a:lnTo>
                  <a:lnTo>
                    <a:pt x="833" y="24"/>
                  </a:lnTo>
                  <a:lnTo>
                    <a:pt x="849" y="18"/>
                  </a:lnTo>
                  <a:lnTo>
                    <a:pt x="867" y="13"/>
                  </a:lnTo>
                  <a:lnTo>
                    <a:pt x="887" y="8"/>
                  </a:lnTo>
                  <a:lnTo>
                    <a:pt x="907" y="5"/>
                  </a:lnTo>
                  <a:lnTo>
                    <a:pt x="928" y="3"/>
                  </a:lnTo>
                  <a:lnTo>
                    <a:pt x="950" y="0"/>
                  </a:lnTo>
                  <a:lnTo>
                    <a:pt x="972" y="0"/>
                  </a:lnTo>
                  <a:lnTo>
                    <a:pt x="995" y="0"/>
                  </a:lnTo>
                  <a:lnTo>
                    <a:pt x="1017" y="3"/>
                  </a:lnTo>
                  <a:lnTo>
                    <a:pt x="1038" y="5"/>
                  </a:lnTo>
                  <a:lnTo>
                    <a:pt x="1059" y="8"/>
                  </a:lnTo>
                  <a:lnTo>
                    <a:pt x="1078" y="13"/>
                  </a:lnTo>
                  <a:lnTo>
                    <a:pt x="1096" y="18"/>
                  </a:lnTo>
                  <a:lnTo>
                    <a:pt x="1113" y="24"/>
                  </a:lnTo>
                  <a:lnTo>
                    <a:pt x="1129" y="30"/>
                  </a:lnTo>
                  <a:lnTo>
                    <a:pt x="1143" y="38"/>
                  </a:lnTo>
                  <a:lnTo>
                    <a:pt x="1155" y="46"/>
                  </a:lnTo>
                  <a:lnTo>
                    <a:pt x="1167" y="55"/>
                  </a:lnTo>
                  <a:lnTo>
                    <a:pt x="1175" y="63"/>
                  </a:lnTo>
                  <a:lnTo>
                    <a:pt x="1183" y="72"/>
                  </a:lnTo>
                  <a:lnTo>
                    <a:pt x="1189" y="82"/>
                  </a:lnTo>
                  <a:lnTo>
                    <a:pt x="1192" y="93"/>
                  </a:lnTo>
                  <a:lnTo>
                    <a:pt x="1193" y="103"/>
                  </a:lnTo>
                  <a:lnTo>
                    <a:pt x="1946" y="103"/>
                  </a:lnTo>
                  <a:lnTo>
                    <a:pt x="1946" y="1277"/>
                  </a:lnTo>
                  <a:lnTo>
                    <a:pt x="0" y="1278"/>
                  </a:lnTo>
                  <a:close/>
                </a:path>
              </a:pathLst>
            </a:cu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30" name="Rectangle 152"/>
            <p:cNvSpPr>
              <a:spLocks noChangeArrowheads="1"/>
            </p:cNvSpPr>
            <p:nvPr/>
          </p:nvSpPr>
          <p:spPr bwMode="auto">
            <a:xfrm>
              <a:off x="225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Rectangle 153"/>
            <p:cNvSpPr>
              <a:spLocks noChangeArrowheads="1"/>
            </p:cNvSpPr>
            <p:nvPr/>
          </p:nvSpPr>
          <p:spPr bwMode="auto">
            <a:xfrm>
              <a:off x="2243" y="2918"/>
              <a:ext cx="22" cy="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154"/>
            <p:cNvSpPr>
              <a:spLocks noChangeArrowheads="1"/>
            </p:cNvSpPr>
            <p:nvPr/>
          </p:nvSpPr>
          <p:spPr bwMode="auto">
            <a:xfrm>
              <a:off x="2315" y="2891"/>
              <a:ext cx="28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155"/>
            <p:cNvSpPr>
              <a:spLocks noChangeArrowheads="1"/>
            </p:cNvSpPr>
            <p:nvPr/>
          </p:nvSpPr>
          <p:spPr bwMode="auto">
            <a:xfrm>
              <a:off x="2307" y="2904"/>
              <a:ext cx="19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156"/>
            <p:cNvSpPr>
              <a:spLocks noChangeArrowheads="1"/>
            </p:cNvSpPr>
            <p:nvPr/>
          </p:nvSpPr>
          <p:spPr bwMode="auto">
            <a:xfrm>
              <a:off x="2307" y="2878"/>
              <a:ext cx="19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Rectangle 157"/>
            <p:cNvSpPr>
              <a:spLocks noChangeArrowheads="1"/>
            </p:cNvSpPr>
            <p:nvPr/>
          </p:nvSpPr>
          <p:spPr bwMode="auto">
            <a:xfrm>
              <a:off x="2042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Rectangle 158"/>
            <p:cNvSpPr>
              <a:spLocks noChangeArrowheads="1"/>
            </p:cNvSpPr>
            <p:nvPr/>
          </p:nvSpPr>
          <p:spPr bwMode="auto">
            <a:xfrm>
              <a:off x="2042" y="2888"/>
              <a:ext cx="13" cy="11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159"/>
            <p:cNvSpPr>
              <a:spLocks noChangeArrowheads="1"/>
            </p:cNvSpPr>
            <p:nvPr/>
          </p:nvSpPr>
          <p:spPr bwMode="auto">
            <a:xfrm>
              <a:off x="2042" y="2915"/>
              <a:ext cx="13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160"/>
            <p:cNvSpPr>
              <a:spLocks noChangeArrowheads="1"/>
            </p:cNvSpPr>
            <p:nvPr/>
          </p:nvSpPr>
          <p:spPr bwMode="auto">
            <a:xfrm>
              <a:off x="2134" y="2899"/>
              <a:ext cx="21" cy="1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161"/>
            <p:cNvSpPr>
              <a:spLocks noChangeArrowheads="1"/>
            </p:cNvSpPr>
            <p:nvPr/>
          </p:nvSpPr>
          <p:spPr bwMode="auto">
            <a:xfrm>
              <a:off x="2119" y="2915"/>
              <a:ext cx="21" cy="9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162"/>
            <p:cNvSpPr>
              <a:spLocks noChangeArrowheads="1"/>
            </p:cNvSpPr>
            <p:nvPr/>
          </p:nvSpPr>
          <p:spPr bwMode="auto">
            <a:xfrm>
              <a:off x="2042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163"/>
            <p:cNvSpPr>
              <a:spLocks noChangeArrowheads="1"/>
            </p:cNvSpPr>
            <p:nvPr/>
          </p:nvSpPr>
          <p:spPr bwMode="auto">
            <a:xfrm>
              <a:off x="2042" y="2989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Rectangle 164"/>
            <p:cNvSpPr>
              <a:spLocks noChangeArrowheads="1"/>
            </p:cNvSpPr>
            <p:nvPr/>
          </p:nvSpPr>
          <p:spPr bwMode="auto">
            <a:xfrm>
              <a:off x="2042" y="3016"/>
              <a:ext cx="13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ctangle 165"/>
            <p:cNvSpPr>
              <a:spLocks noChangeArrowheads="1"/>
            </p:cNvSpPr>
            <p:nvPr/>
          </p:nvSpPr>
          <p:spPr bwMode="auto">
            <a:xfrm>
              <a:off x="2134" y="3001"/>
              <a:ext cx="21" cy="1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166"/>
            <p:cNvSpPr>
              <a:spLocks noChangeArrowheads="1"/>
            </p:cNvSpPr>
            <p:nvPr/>
          </p:nvSpPr>
          <p:spPr bwMode="auto">
            <a:xfrm>
              <a:off x="2119" y="3016"/>
              <a:ext cx="21" cy="10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AutoShape 167"/>
            <p:cNvSpPr>
              <a:spLocks noChangeArrowheads="1"/>
            </p:cNvSpPr>
            <p:nvPr/>
          </p:nvSpPr>
          <p:spPr bwMode="auto">
            <a:xfrm>
              <a:off x="2170" y="2899"/>
              <a:ext cx="73" cy="29"/>
            </a:xfrm>
            <a:custGeom>
              <a:avLst/>
              <a:gdLst>
                <a:gd name="T0" fmla="*/ 0 w 440"/>
                <a:gd name="T1" fmla="*/ 0 h 102"/>
                <a:gd name="T2" fmla="*/ 0 w 440"/>
                <a:gd name="T3" fmla="*/ 0 h 102"/>
                <a:gd name="T4" fmla="*/ 0 w 440"/>
                <a:gd name="T5" fmla="*/ 0 h 102"/>
                <a:gd name="T6" fmla="*/ 0 w 440"/>
                <a:gd name="T7" fmla="*/ 0 h 102"/>
                <a:gd name="T8" fmla="*/ 0 w 440"/>
                <a:gd name="T9" fmla="*/ 0 h 102"/>
                <a:gd name="T10" fmla="*/ 0 w 440"/>
                <a:gd name="T11" fmla="*/ 0 h 102"/>
                <a:gd name="T12" fmla="*/ 0 w 440"/>
                <a:gd name="T13" fmla="*/ 0 h 102"/>
                <a:gd name="T14" fmla="*/ 0 w 440"/>
                <a:gd name="T15" fmla="*/ 0 h 102"/>
                <a:gd name="T16" fmla="*/ 0 w 440"/>
                <a:gd name="T17" fmla="*/ 0 h 102"/>
                <a:gd name="T18" fmla="*/ 0 w 440"/>
                <a:gd name="T19" fmla="*/ 0 h 102"/>
                <a:gd name="T20" fmla="*/ 0 w 440"/>
                <a:gd name="T21" fmla="*/ 0 h 102"/>
                <a:gd name="T22" fmla="*/ 0 w 440"/>
                <a:gd name="T23" fmla="*/ 0 h 102"/>
                <a:gd name="T24" fmla="*/ 0 w 440"/>
                <a:gd name="T25" fmla="*/ 0 h 102"/>
                <a:gd name="T26" fmla="*/ 0 w 440"/>
                <a:gd name="T27" fmla="*/ 0 h 102"/>
                <a:gd name="T28" fmla="*/ 0 w 440"/>
                <a:gd name="T29" fmla="*/ 0 h 102"/>
                <a:gd name="T30" fmla="*/ 0 w 440"/>
                <a:gd name="T31" fmla="*/ 0 h 102"/>
                <a:gd name="T32" fmla="*/ 0 w 440"/>
                <a:gd name="T33" fmla="*/ 0 h 102"/>
                <a:gd name="T34" fmla="*/ 0 w 440"/>
                <a:gd name="T35" fmla="*/ 0 h 102"/>
                <a:gd name="T36" fmla="*/ 0 w 440"/>
                <a:gd name="T37" fmla="*/ 0 h 102"/>
                <a:gd name="T38" fmla="*/ 0 w 440"/>
                <a:gd name="T39" fmla="*/ 0 h 102"/>
                <a:gd name="T40" fmla="*/ 0 w 440"/>
                <a:gd name="T41" fmla="*/ 0 h 102"/>
                <a:gd name="T42" fmla="*/ 0 w 440"/>
                <a:gd name="T43" fmla="*/ 0 h 102"/>
                <a:gd name="T44" fmla="*/ 0 w 440"/>
                <a:gd name="T45" fmla="*/ 0 h 102"/>
                <a:gd name="T46" fmla="*/ 0 w 440"/>
                <a:gd name="T47" fmla="*/ 0 h 102"/>
                <a:gd name="T48" fmla="*/ 0 w 440"/>
                <a:gd name="T49" fmla="*/ 0 h 102"/>
                <a:gd name="T50" fmla="*/ 0 w 440"/>
                <a:gd name="T51" fmla="*/ 0 h 102"/>
                <a:gd name="T52" fmla="*/ 0 w 440"/>
                <a:gd name="T53" fmla="*/ 0 h 102"/>
                <a:gd name="T54" fmla="*/ 0 w 440"/>
                <a:gd name="T55" fmla="*/ 0 h 102"/>
                <a:gd name="T56" fmla="*/ 0 w 440"/>
                <a:gd name="T57" fmla="*/ 0 h 102"/>
                <a:gd name="T58" fmla="*/ 0 w 440"/>
                <a:gd name="T59" fmla="*/ 0 h 102"/>
                <a:gd name="T60" fmla="*/ 0 w 440"/>
                <a:gd name="T61" fmla="*/ 0 h 102"/>
                <a:gd name="T62" fmla="*/ 0 w 440"/>
                <a:gd name="T63" fmla="*/ 0 h 102"/>
                <a:gd name="T64" fmla="*/ 0 w 440"/>
                <a:gd name="T65" fmla="*/ 0 h 102"/>
                <a:gd name="T66" fmla="*/ 0 w 440"/>
                <a:gd name="T67" fmla="*/ 0 h 10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40"/>
                <a:gd name="T103" fmla="*/ 0 h 102"/>
                <a:gd name="T104" fmla="*/ 440 w 440"/>
                <a:gd name="T105" fmla="*/ 102 h 10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40" h="102">
                  <a:moveTo>
                    <a:pt x="440" y="102"/>
                  </a:moveTo>
                  <a:lnTo>
                    <a:pt x="439" y="92"/>
                  </a:lnTo>
                  <a:lnTo>
                    <a:pt x="436" y="82"/>
                  </a:lnTo>
                  <a:lnTo>
                    <a:pt x="430" y="72"/>
                  </a:lnTo>
                  <a:lnTo>
                    <a:pt x="422" y="64"/>
                  </a:lnTo>
                  <a:lnTo>
                    <a:pt x="414" y="55"/>
                  </a:lnTo>
                  <a:lnTo>
                    <a:pt x="402" y="46"/>
                  </a:lnTo>
                  <a:lnTo>
                    <a:pt x="390" y="38"/>
                  </a:lnTo>
                  <a:lnTo>
                    <a:pt x="376" y="30"/>
                  </a:lnTo>
                  <a:lnTo>
                    <a:pt x="360" y="24"/>
                  </a:lnTo>
                  <a:lnTo>
                    <a:pt x="343" y="18"/>
                  </a:lnTo>
                  <a:lnTo>
                    <a:pt x="325" y="13"/>
                  </a:lnTo>
                  <a:lnTo>
                    <a:pt x="306" y="8"/>
                  </a:lnTo>
                  <a:lnTo>
                    <a:pt x="285" y="5"/>
                  </a:lnTo>
                  <a:lnTo>
                    <a:pt x="264" y="3"/>
                  </a:lnTo>
                  <a:lnTo>
                    <a:pt x="242" y="0"/>
                  </a:lnTo>
                  <a:lnTo>
                    <a:pt x="219" y="0"/>
                  </a:lnTo>
                  <a:lnTo>
                    <a:pt x="197" y="0"/>
                  </a:lnTo>
                  <a:lnTo>
                    <a:pt x="175" y="3"/>
                  </a:lnTo>
                  <a:lnTo>
                    <a:pt x="154" y="5"/>
                  </a:lnTo>
                  <a:lnTo>
                    <a:pt x="134" y="8"/>
                  </a:lnTo>
                  <a:lnTo>
                    <a:pt x="114" y="13"/>
                  </a:lnTo>
                  <a:lnTo>
                    <a:pt x="96" y="18"/>
                  </a:lnTo>
                  <a:lnTo>
                    <a:pt x="80" y="24"/>
                  </a:lnTo>
                  <a:lnTo>
                    <a:pt x="64" y="30"/>
                  </a:lnTo>
                  <a:lnTo>
                    <a:pt x="50" y="38"/>
                  </a:lnTo>
                  <a:lnTo>
                    <a:pt x="37" y="46"/>
                  </a:lnTo>
                  <a:lnTo>
                    <a:pt x="26" y="55"/>
                  </a:lnTo>
                  <a:lnTo>
                    <a:pt x="16" y="64"/>
                  </a:lnTo>
                  <a:lnTo>
                    <a:pt x="10" y="72"/>
                  </a:lnTo>
                  <a:lnTo>
                    <a:pt x="4" y="82"/>
                  </a:lnTo>
                  <a:lnTo>
                    <a:pt x="1" y="92"/>
                  </a:lnTo>
                  <a:lnTo>
                    <a:pt x="0" y="102"/>
                  </a:lnTo>
                  <a:lnTo>
                    <a:pt x="440" y="102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1" name="AutoShape 168"/>
            <p:cNvSpPr>
              <a:spLocks noChangeArrowheads="1"/>
            </p:cNvSpPr>
            <p:nvPr/>
          </p:nvSpPr>
          <p:spPr bwMode="auto">
            <a:xfrm>
              <a:off x="2050" y="2750"/>
              <a:ext cx="315" cy="38"/>
            </a:xfrm>
            <a:custGeom>
              <a:avLst/>
              <a:gdLst>
                <a:gd name="T0" fmla="*/ 0 w 1847"/>
                <a:gd name="T1" fmla="*/ 0 h 168"/>
                <a:gd name="T2" fmla="*/ 0 w 1847"/>
                <a:gd name="T3" fmla="*/ 0 h 168"/>
                <a:gd name="T4" fmla="*/ 0 w 1847"/>
                <a:gd name="T5" fmla="*/ 0 h 168"/>
                <a:gd name="T6" fmla="*/ 0 w 1847"/>
                <a:gd name="T7" fmla="*/ 0 h 168"/>
                <a:gd name="T8" fmla="*/ 0 w 1847"/>
                <a:gd name="T9" fmla="*/ 0 h 168"/>
                <a:gd name="T10" fmla="*/ 0 w 1847"/>
                <a:gd name="T11" fmla="*/ 0 h 168"/>
                <a:gd name="T12" fmla="*/ 0 w 1847"/>
                <a:gd name="T13" fmla="*/ 0 h 168"/>
                <a:gd name="T14" fmla="*/ 0 w 1847"/>
                <a:gd name="T15" fmla="*/ 0 h 168"/>
                <a:gd name="T16" fmla="*/ 0 w 1847"/>
                <a:gd name="T17" fmla="*/ 0 h 168"/>
                <a:gd name="T18" fmla="*/ 0 w 1847"/>
                <a:gd name="T19" fmla="*/ 0 h 168"/>
                <a:gd name="T20" fmla="*/ 0 w 1847"/>
                <a:gd name="T21" fmla="*/ 0 h 168"/>
                <a:gd name="T22" fmla="*/ 0 w 1847"/>
                <a:gd name="T23" fmla="*/ 0 h 168"/>
                <a:gd name="T24" fmla="*/ 0 w 1847"/>
                <a:gd name="T25" fmla="*/ 0 h 168"/>
                <a:gd name="T26" fmla="*/ 0 w 1847"/>
                <a:gd name="T27" fmla="*/ 0 h 168"/>
                <a:gd name="T28" fmla="*/ 0 w 1847"/>
                <a:gd name="T29" fmla="*/ 0 h 168"/>
                <a:gd name="T30" fmla="*/ 0 w 1847"/>
                <a:gd name="T31" fmla="*/ 0 h 168"/>
                <a:gd name="T32" fmla="*/ 0 w 1847"/>
                <a:gd name="T33" fmla="*/ 0 h 168"/>
                <a:gd name="T34" fmla="*/ 0 w 1847"/>
                <a:gd name="T35" fmla="*/ 0 h 168"/>
                <a:gd name="T36" fmla="*/ 0 w 1847"/>
                <a:gd name="T37" fmla="*/ 0 h 168"/>
                <a:gd name="T38" fmla="*/ 0 w 1847"/>
                <a:gd name="T39" fmla="*/ 0 h 168"/>
                <a:gd name="T40" fmla="*/ 0 w 1847"/>
                <a:gd name="T41" fmla="*/ 0 h 168"/>
                <a:gd name="T42" fmla="*/ 0 w 1847"/>
                <a:gd name="T43" fmla="*/ 0 h 168"/>
                <a:gd name="T44" fmla="*/ 0 w 1847"/>
                <a:gd name="T45" fmla="*/ 0 h 168"/>
                <a:gd name="T46" fmla="*/ 0 w 1847"/>
                <a:gd name="T47" fmla="*/ 0 h 168"/>
                <a:gd name="T48" fmla="*/ 0 w 1847"/>
                <a:gd name="T49" fmla="*/ 0 h 168"/>
                <a:gd name="T50" fmla="*/ 0 w 1847"/>
                <a:gd name="T51" fmla="*/ 0 h 168"/>
                <a:gd name="T52" fmla="*/ 0 w 1847"/>
                <a:gd name="T53" fmla="*/ 0 h 168"/>
                <a:gd name="T54" fmla="*/ 0 w 1847"/>
                <a:gd name="T55" fmla="*/ 0 h 168"/>
                <a:gd name="T56" fmla="*/ 0 w 1847"/>
                <a:gd name="T57" fmla="*/ 0 h 168"/>
                <a:gd name="T58" fmla="*/ 0 w 1847"/>
                <a:gd name="T59" fmla="*/ 0 h 168"/>
                <a:gd name="T60" fmla="*/ 0 w 1847"/>
                <a:gd name="T61" fmla="*/ 0 h 168"/>
                <a:gd name="T62" fmla="*/ 0 w 1847"/>
                <a:gd name="T63" fmla="*/ 0 h 168"/>
                <a:gd name="T64" fmla="*/ 0 w 1847"/>
                <a:gd name="T65" fmla="*/ 0 h 168"/>
                <a:gd name="T66" fmla="*/ 0 w 1847"/>
                <a:gd name="T67" fmla="*/ 0 h 168"/>
                <a:gd name="T68" fmla="*/ 0 w 1847"/>
                <a:gd name="T69" fmla="*/ 0 h 168"/>
                <a:gd name="T70" fmla="*/ 0 w 1847"/>
                <a:gd name="T71" fmla="*/ 0 h 168"/>
                <a:gd name="T72" fmla="*/ 0 w 1847"/>
                <a:gd name="T73" fmla="*/ 0 h 168"/>
                <a:gd name="T74" fmla="*/ 0 w 1847"/>
                <a:gd name="T75" fmla="*/ 0 h 168"/>
                <a:gd name="T76" fmla="*/ 0 w 1847"/>
                <a:gd name="T77" fmla="*/ 0 h 168"/>
                <a:gd name="T78" fmla="*/ 0 w 1847"/>
                <a:gd name="T79" fmla="*/ 0 h 168"/>
                <a:gd name="T80" fmla="*/ 0 w 1847"/>
                <a:gd name="T81" fmla="*/ 0 h 168"/>
                <a:gd name="T82" fmla="*/ 0 w 1847"/>
                <a:gd name="T83" fmla="*/ 0 h 168"/>
                <a:gd name="T84" fmla="*/ 0 w 1847"/>
                <a:gd name="T85" fmla="*/ 0 h 168"/>
                <a:gd name="T86" fmla="*/ 0 w 1847"/>
                <a:gd name="T87" fmla="*/ 0 h 168"/>
                <a:gd name="T88" fmla="*/ 0 w 1847"/>
                <a:gd name="T89" fmla="*/ 0 h 168"/>
                <a:gd name="T90" fmla="*/ 0 w 1847"/>
                <a:gd name="T91" fmla="*/ 0 h 168"/>
                <a:gd name="T92" fmla="*/ 0 w 1847"/>
                <a:gd name="T93" fmla="*/ 0 h 168"/>
                <a:gd name="T94" fmla="*/ 0 w 1847"/>
                <a:gd name="T95" fmla="*/ 0 h 168"/>
                <a:gd name="T96" fmla="*/ 0 w 1847"/>
                <a:gd name="T97" fmla="*/ 0 h 168"/>
                <a:gd name="T98" fmla="*/ 0 w 1847"/>
                <a:gd name="T99" fmla="*/ 0 h 1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47"/>
                <a:gd name="T151" fmla="*/ 0 h 168"/>
                <a:gd name="T152" fmla="*/ 1847 w 1847"/>
                <a:gd name="T153" fmla="*/ 168 h 1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47" h="168">
                  <a:moveTo>
                    <a:pt x="923" y="65"/>
                  </a:moveTo>
                  <a:lnTo>
                    <a:pt x="901" y="65"/>
                  </a:lnTo>
                  <a:lnTo>
                    <a:pt x="879" y="68"/>
                  </a:lnTo>
                  <a:lnTo>
                    <a:pt x="858" y="70"/>
                  </a:lnTo>
                  <a:lnTo>
                    <a:pt x="838" y="73"/>
                  </a:lnTo>
                  <a:lnTo>
                    <a:pt x="818" y="78"/>
                  </a:lnTo>
                  <a:lnTo>
                    <a:pt x="800" y="83"/>
                  </a:lnTo>
                  <a:lnTo>
                    <a:pt x="784" y="89"/>
                  </a:lnTo>
                  <a:lnTo>
                    <a:pt x="768" y="95"/>
                  </a:lnTo>
                  <a:lnTo>
                    <a:pt x="754" y="103"/>
                  </a:lnTo>
                  <a:lnTo>
                    <a:pt x="741" y="111"/>
                  </a:lnTo>
                  <a:lnTo>
                    <a:pt x="730" y="120"/>
                  </a:lnTo>
                  <a:lnTo>
                    <a:pt x="720" y="128"/>
                  </a:lnTo>
                  <a:lnTo>
                    <a:pt x="714" y="137"/>
                  </a:lnTo>
                  <a:lnTo>
                    <a:pt x="708" y="147"/>
                  </a:lnTo>
                  <a:lnTo>
                    <a:pt x="705" y="158"/>
                  </a:lnTo>
                  <a:lnTo>
                    <a:pt x="704" y="168"/>
                  </a:lnTo>
                  <a:lnTo>
                    <a:pt x="0" y="168"/>
                  </a:lnTo>
                  <a:lnTo>
                    <a:pt x="0" y="116"/>
                  </a:lnTo>
                  <a:lnTo>
                    <a:pt x="7" y="116"/>
                  </a:lnTo>
                  <a:lnTo>
                    <a:pt x="27" y="116"/>
                  </a:lnTo>
                  <a:lnTo>
                    <a:pt x="57" y="116"/>
                  </a:lnTo>
                  <a:lnTo>
                    <a:pt x="97" y="116"/>
                  </a:lnTo>
                  <a:lnTo>
                    <a:pt x="145" y="116"/>
                  </a:lnTo>
                  <a:lnTo>
                    <a:pt x="197" y="116"/>
                  </a:lnTo>
                  <a:lnTo>
                    <a:pt x="254" y="116"/>
                  </a:lnTo>
                  <a:lnTo>
                    <a:pt x="313" y="116"/>
                  </a:lnTo>
                  <a:lnTo>
                    <a:pt x="373" y="116"/>
                  </a:lnTo>
                  <a:lnTo>
                    <a:pt x="431" y="116"/>
                  </a:lnTo>
                  <a:lnTo>
                    <a:pt x="486" y="116"/>
                  </a:lnTo>
                  <a:lnTo>
                    <a:pt x="537" y="116"/>
                  </a:lnTo>
                  <a:lnTo>
                    <a:pt x="582" y="116"/>
                  </a:lnTo>
                  <a:lnTo>
                    <a:pt x="617" y="116"/>
                  </a:lnTo>
                  <a:lnTo>
                    <a:pt x="644" y="116"/>
                  </a:lnTo>
                  <a:lnTo>
                    <a:pt x="658" y="116"/>
                  </a:lnTo>
                  <a:lnTo>
                    <a:pt x="666" y="105"/>
                  </a:lnTo>
                  <a:lnTo>
                    <a:pt x="675" y="94"/>
                  </a:lnTo>
                  <a:lnTo>
                    <a:pt x="686" y="83"/>
                  </a:lnTo>
                  <a:lnTo>
                    <a:pt x="698" y="72"/>
                  </a:lnTo>
                  <a:lnTo>
                    <a:pt x="713" y="62"/>
                  </a:lnTo>
                  <a:lnTo>
                    <a:pt x="727" y="53"/>
                  </a:lnTo>
                  <a:lnTo>
                    <a:pt x="744" y="43"/>
                  </a:lnTo>
                  <a:lnTo>
                    <a:pt x="760" y="35"/>
                  </a:lnTo>
                  <a:lnTo>
                    <a:pt x="778" y="28"/>
                  </a:lnTo>
                  <a:lnTo>
                    <a:pt x="797" y="21"/>
                  </a:lnTo>
                  <a:lnTo>
                    <a:pt x="817" y="14"/>
                  </a:lnTo>
                  <a:lnTo>
                    <a:pt x="838" y="10"/>
                  </a:lnTo>
                  <a:lnTo>
                    <a:pt x="858" y="6"/>
                  </a:lnTo>
                  <a:lnTo>
                    <a:pt x="880" y="2"/>
                  </a:lnTo>
                  <a:lnTo>
                    <a:pt x="901" y="1"/>
                  </a:lnTo>
                  <a:lnTo>
                    <a:pt x="923" y="0"/>
                  </a:lnTo>
                  <a:lnTo>
                    <a:pt x="946" y="1"/>
                  </a:lnTo>
                  <a:lnTo>
                    <a:pt x="968" y="2"/>
                  </a:lnTo>
                  <a:lnTo>
                    <a:pt x="989" y="6"/>
                  </a:lnTo>
                  <a:lnTo>
                    <a:pt x="1010" y="10"/>
                  </a:lnTo>
                  <a:lnTo>
                    <a:pt x="1030" y="14"/>
                  </a:lnTo>
                  <a:lnTo>
                    <a:pt x="1050" y="21"/>
                  </a:lnTo>
                  <a:lnTo>
                    <a:pt x="1069" y="28"/>
                  </a:lnTo>
                  <a:lnTo>
                    <a:pt x="1088" y="35"/>
                  </a:lnTo>
                  <a:lnTo>
                    <a:pt x="1104" y="43"/>
                  </a:lnTo>
                  <a:lnTo>
                    <a:pt x="1121" y="53"/>
                  </a:lnTo>
                  <a:lnTo>
                    <a:pt x="1135" y="62"/>
                  </a:lnTo>
                  <a:lnTo>
                    <a:pt x="1149" y="72"/>
                  </a:lnTo>
                  <a:lnTo>
                    <a:pt x="1161" y="83"/>
                  </a:lnTo>
                  <a:lnTo>
                    <a:pt x="1172" y="94"/>
                  </a:lnTo>
                  <a:lnTo>
                    <a:pt x="1181" y="105"/>
                  </a:lnTo>
                  <a:lnTo>
                    <a:pt x="1189" y="116"/>
                  </a:lnTo>
                  <a:lnTo>
                    <a:pt x="1203" y="116"/>
                  </a:lnTo>
                  <a:lnTo>
                    <a:pt x="1230" y="116"/>
                  </a:lnTo>
                  <a:lnTo>
                    <a:pt x="1265" y="116"/>
                  </a:lnTo>
                  <a:lnTo>
                    <a:pt x="1309" y="116"/>
                  </a:lnTo>
                  <a:lnTo>
                    <a:pt x="1360" y="116"/>
                  </a:lnTo>
                  <a:lnTo>
                    <a:pt x="1416" y="116"/>
                  </a:lnTo>
                  <a:lnTo>
                    <a:pt x="1475" y="116"/>
                  </a:lnTo>
                  <a:lnTo>
                    <a:pt x="1535" y="116"/>
                  </a:lnTo>
                  <a:lnTo>
                    <a:pt x="1593" y="116"/>
                  </a:lnTo>
                  <a:lnTo>
                    <a:pt x="1650" y="116"/>
                  </a:lnTo>
                  <a:lnTo>
                    <a:pt x="1703" y="116"/>
                  </a:lnTo>
                  <a:lnTo>
                    <a:pt x="1751" y="116"/>
                  </a:lnTo>
                  <a:lnTo>
                    <a:pt x="1791" y="116"/>
                  </a:lnTo>
                  <a:lnTo>
                    <a:pt x="1821" y="116"/>
                  </a:lnTo>
                  <a:lnTo>
                    <a:pt x="1841" y="116"/>
                  </a:lnTo>
                  <a:lnTo>
                    <a:pt x="1847" y="116"/>
                  </a:lnTo>
                  <a:lnTo>
                    <a:pt x="1847" y="168"/>
                  </a:lnTo>
                  <a:lnTo>
                    <a:pt x="1144" y="168"/>
                  </a:lnTo>
                  <a:lnTo>
                    <a:pt x="1143" y="158"/>
                  </a:lnTo>
                  <a:lnTo>
                    <a:pt x="1140" y="147"/>
                  </a:lnTo>
                  <a:lnTo>
                    <a:pt x="1134" y="137"/>
                  </a:lnTo>
                  <a:lnTo>
                    <a:pt x="1126" y="128"/>
                  </a:lnTo>
                  <a:lnTo>
                    <a:pt x="1118" y="120"/>
                  </a:lnTo>
                  <a:lnTo>
                    <a:pt x="1106" y="111"/>
                  </a:lnTo>
                  <a:lnTo>
                    <a:pt x="1094" y="103"/>
                  </a:lnTo>
                  <a:lnTo>
                    <a:pt x="1080" y="95"/>
                  </a:lnTo>
                  <a:lnTo>
                    <a:pt x="1064" y="89"/>
                  </a:lnTo>
                  <a:lnTo>
                    <a:pt x="1047" y="83"/>
                  </a:lnTo>
                  <a:lnTo>
                    <a:pt x="1029" y="78"/>
                  </a:lnTo>
                  <a:lnTo>
                    <a:pt x="1010" y="73"/>
                  </a:lnTo>
                  <a:lnTo>
                    <a:pt x="989" y="70"/>
                  </a:lnTo>
                  <a:lnTo>
                    <a:pt x="968" y="68"/>
                  </a:lnTo>
                  <a:lnTo>
                    <a:pt x="946" y="65"/>
                  </a:lnTo>
                  <a:lnTo>
                    <a:pt x="923" y="65"/>
                  </a:lnTo>
                  <a:close/>
                </a:path>
              </a:pathLst>
            </a:cu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52" name="Rectangle 169"/>
            <p:cNvSpPr>
              <a:spLocks noChangeArrowheads="1"/>
            </p:cNvSpPr>
            <p:nvPr/>
          </p:nvSpPr>
          <p:spPr bwMode="auto">
            <a:xfrm>
              <a:off x="2366" y="2773"/>
              <a:ext cx="15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170"/>
            <p:cNvSpPr>
              <a:spLocks noChangeArrowheads="1"/>
            </p:cNvSpPr>
            <p:nvPr/>
          </p:nvSpPr>
          <p:spPr bwMode="auto">
            <a:xfrm>
              <a:off x="2035" y="2773"/>
              <a:ext cx="13" cy="35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Rectangle 171"/>
            <p:cNvSpPr>
              <a:spLocks noChangeArrowheads="1"/>
            </p:cNvSpPr>
            <p:nvPr/>
          </p:nvSpPr>
          <p:spPr bwMode="auto">
            <a:xfrm>
              <a:off x="2170" y="2923"/>
              <a:ext cx="73" cy="86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Rectangle 172"/>
            <p:cNvSpPr>
              <a:spLocks noChangeArrowheads="1"/>
            </p:cNvSpPr>
            <p:nvPr/>
          </p:nvSpPr>
          <p:spPr bwMode="auto">
            <a:xfrm>
              <a:off x="2170" y="3012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173"/>
            <p:cNvSpPr>
              <a:spLocks noChangeArrowheads="1"/>
            </p:cNvSpPr>
            <p:nvPr/>
          </p:nvSpPr>
          <p:spPr bwMode="auto">
            <a:xfrm>
              <a:off x="2170" y="3027"/>
              <a:ext cx="73" cy="3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Rectangle 174"/>
            <p:cNvSpPr>
              <a:spLocks noChangeArrowheads="1"/>
            </p:cNvSpPr>
            <p:nvPr/>
          </p:nvSpPr>
          <p:spPr bwMode="auto">
            <a:xfrm>
              <a:off x="2170" y="3044"/>
              <a:ext cx="73" cy="4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Rectangle 175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176"/>
            <p:cNvSpPr>
              <a:spLocks noChangeArrowheads="1"/>
            </p:cNvSpPr>
            <p:nvPr/>
          </p:nvSpPr>
          <p:spPr bwMode="auto">
            <a:xfrm>
              <a:off x="2210" y="2929"/>
              <a:ext cx="33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Rectangle 177"/>
            <p:cNvSpPr>
              <a:spLocks noChangeArrowheads="1"/>
            </p:cNvSpPr>
            <p:nvPr/>
          </p:nvSpPr>
          <p:spPr bwMode="auto">
            <a:xfrm>
              <a:off x="2173" y="2929"/>
              <a:ext cx="32" cy="82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Rectangle 178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" name="Rectangle 179"/>
            <p:cNvSpPr>
              <a:spLocks noChangeArrowheads="1"/>
            </p:cNvSpPr>
            <p:nvPr/>
          </p:nvSpPr>
          <p:spPr bwMode="auto">
            <a:xfrm>
              <a:off x="2243" y="2993"/>
              <a:ext cx="22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Rectangle 180"/>
            <p:cNvSpPr>
              <a:spLocks noChangeArrowheads="1"/>
            </p:cNvSpPr>
            <p:nvPr/>
          </p:nvSpPr>
          <p:spPr bwMode="auto">
            <a:xfrm>
              <a:off x="2154" y="2993"/>
              <a:ext cx="11" cy="68"/>
            </a:xfrm>
            <a:prstGeom prst="rect">
              <a:avLst/>
            </a:prstGeom>
            <a:solidFill>
              <a:srgbClr val="7C0000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Rectangle 181"/>
            <p:cNvSpPr>
              <a:spLocks noChangeArrowheads="1"/>
            </p:cNvSpPr>
            <p:nvPr/>
          </p:nvSpPr>
          <p:spPr bwMode="auto">
            <a:xfrm>
              <a:off x="2170" y="3016"/>
              <a:ext cx="73" cy="13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Rectangle 182"/>
            <p:cNvSpPr>
              <a:spLocks noChangeArrowheads="1"/>
            </p:cNvSpPr>
            <p:nvPr/>
          </p:nvSpPr>
          <p:spPr bwMode="auto">
            <a:xfrm>
              <a:off x="2170" y="3031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183"/>
            <p:cNvSpPr>
              <a:spLocks noChangeArrowheads="1"/>
            </p:cNvSpPr>
            <p:nvPr/>
          </p:nvSpPr>
          <p:spPr bwMode="auto">
            <a:xfrm>
              <a:off x="2170" y="3048"/>
              <a:ext cx="73" cy="11"/>
            </a:xfrm>
            <a:prstGeom prst="rect">
              <a:avLst/>
            </a:prstGeom>
            <a:solidFill>
              <a:srgbClr val="B23333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Rectangle 184"/>
            <p:cNvSpPr>
              <a:spLocks noChangeArrowheads="1"/>
            </p:cNvSpPr>
            <p:nvPr/>
          </p:nvSpPr>
          <p:spPr bwMode="auto">
            <a:xfrm>
              <a:off x="2210" y="2975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Rectangle 185"/>
            <p:cNvSpPr>
              <a:spLocks noChangeArrowheads="1"/>
            </p:cNvSpPr>
            <p:nvPr/>
          </p:nvSpPr>
          <p:spPr bwMode="auto">
            <a:xfrm>
              <a:off x="2173" y="2975"/>
              <a:ext cx="3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Rectangle 186"/>
            <p:cNvSpPr>
              <a:spLocks noChangeArrowheads="1"/>
            </p:cNvSpPr>
            <p:nvPr/>
          </p:nvSpPr>
          <p:spPr bwMode="auto">
            <a:xfrm>
              <a:off x="2210" y="2964"/>
              <a:ext cx="2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6" name="Rectangle 187"/>
            <p:cNvSpPr>
              <a:spLocks noChangeArrowheads="1"/>
            </p:cNvSpPr>
            <p:nvPr/>
          </p:nvSpPr>
          <p:spPr bwMode="auto">
            <a:xfrm>
              <a:off x="2199" y="2964"/>
              <a:ext cx="13" cy="1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Rectangle 188"/>
            <p:cNvSpPr>
              <a:spLocks noChangeArrowheads="1"/>
            </p:cNvSpPr>
            <p:nvPr/>
          </p:nvSpPr>
          <p:spPr bwMode="auto">
            <a:xfrm>
              <a:off x="2210" y="2986"/>
              <a:ext cx="33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Rectangle 189"/>
            <p:cNvSpPr>
              <a:spLocks noChangeArrowheads="1"/>
            </p:cNvSpPr>
            <p:nvPr/>
          </p:nvSpPr>
          <p:spPr bwMode="auto">
            <a:xfrm>
              <a:off x="2173" y="2986"/>
              <a:ext cx="3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Rectangle 190"/>
            <p:cNvSpPr>
              <a:spLocks noChangeArrowheads="1"/>
            </p:cNvSpPr>
            <p:nvPr/>
          </p:nvSpPr>
          <p:spPr bwMode="auto">
            <a:xfrm>
              <a:off x="2243" y="3027"/>
              <a:ext cx="22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Rectangle 191"/>
            <p:cNvSpPr>
              <a:spLocks noChangeArrowheads="1"/>
            </p:cNvSpPr>
            <p:nvPr/>
          </p:nvSpPr>
          <p:spPr bwMode="auto">
            <a:xfrm>
              <a:off x="2154" y="3027"/>
              <a:ext cx="11" cy="5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Rectangle 192"/>
            <p:cNvSpPr>
              <a:spLocks noChangeArrowheads="1"/>
            </p:cNvSpPr>
            <p:nvPr/>
          </p:nvSpPr>
          <p:spPr bwMode="auto">
            <a:xfrm>
              <a:off x="2329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Rectangle 193"/>
            <p:cNvSpPr>
              <a:spLocks noChangeArrowheads="1"/>
            </p:cNvSpPr>
            <p:nvPr/>
          </p:nvSpPr>
          <p:spPr bwMode="auto">
            <a:xfrm>
              <a:off x="2276" y="2923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Rectangle 194"/>
            <p:cNvSpPr>
              <a:spLocks noChangeArrowheads="1"/>
            </p:cNvSpPr>
            <p:nvPr/>
          </p:nvSpPr>
          <p:spPr bwMode="auto">
            <a:xfrm>
              <a:off x="2116" y="2815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Rectangle 195"/>
            <p:cNvSpPr>
              <a:spLocks noChangeArrowheads="1"/>
            </p:cNvSpPr>
            <p:nvPr/>
          </p:nvSpPr>
          <p:spPr bwMode="auto">
            <a:xfrm>
              <a:off x="2218" y="2815"/>
              <a:ext cx="24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Rectangle 196"/>
            <p:cNvSpPr>
              <a:spLocks noChangeArrowheads="1"/>
            </p:cNvSpPr>
            <p:nvPr/>
          </p:nvSpPr>
          <p:spPr bwMode="auto">
            <a:xfrm>
              <a:off x="2276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Rectangle 197"/>
            <p:cNvSpPr>
              <a:spLocks noChangeArrowheads="1"/>
            </p:cNvSpPr>
            <p:nvPr/>
          </p:nvSpPr>
          <p:spPr bwMode="auto">
            <a:xfrm>
              <a:off x="2329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Rectangle 198"/>
            <p:cNvSpPr>
              <a:spLocks noChangeArrowheads="1"/>
            </p:cNvSpPr>
            <p:nvPr/>
          </p:nvSpPr>
          <p:spPr bwMode="auto">
            <a:xfrm>
              <a:off x="2167" y="2815"/>
              <a:ext cx="32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Rectangle 199"/>
            <p:cNvSpPr>
              <a:spLocks noChangeArrowheads="1"/>
            </p:cNvSpPr>
            <p:nvPr/>
          </p:nvSpPr>
          <p:spPr bwMode="auto">
            <a:xfrm>
              <a:off x="2060" y="2815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9" name="Rectangle 200"/>
            <p:cNvSpPr>
              <a:spLocks noChangeArrowheads="1"/>
            </p:cNvSpPr>
            <p:nvPr/>
          </p:nvSpPr>
          <p:spPr bwMode="auto">
            <a:xfrm>
              <a:off x="2116" y="2923"/>
              <a:ext cx="28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Rectangle 201"/>
            <p:cNvSpPr>
              <a:spLocks noChangeArrowheads="1"/>
            </p:cNvSpPr>
            <p:nvPr/>
          </p:nvSpPr>
          <p:spPr bwMode="auto">
            <a:xfrm>
              <a:off x="2060" y="2923"/>
              <a:ext cx="30" cy="71"/>
            </a:xfrm>
            <a:prstGeom prst="rect">
              <a:avLst/>
            </a:prstGeom>
            <a:solidFill>
              <a:srgbClr val="26CCD8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AutoShape 202"/>
            <p:cNvSpPr>
              <a:spLocks noChangeArrowheads="1"/>
            </p:cNvSpPr>
            <p:nvPr/>
          </p:nvSpPr>
          <p:spPr bwMode="auto">
            <a:xfrm>
              <a:off x="2215" y="2808"/>
              <a:ext cx="42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2" name="AutoShape 203"/>
            <p:cNvSpPr>
              <a:spLocks noChangeArrowheads="1"/>
            </p:cNvSpPr>
            <p:nvPr/>
          </p:nvSpPr>
          <p:spPr bwMode="auto">
            <a:xfrm>
              <a:off x="2247" y="2808"/>
              <a:ext cx="7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3" name="AutoShape 204"/>
            <p:cNvSpPr>
              <a:spLocks noChangeArrowheads="1"/>
            </p:cNvSpPr>
            <p:nvPr/>
          </p:nvSpPr>
          <p:spPr bwMode="auto">
            <a:xfrm>
              <a:off x="2269" y="2808"/>
              <a:ext cx="41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187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7" y="344"/>
                  </a:lnTo>
                  <a:lnTo>
                    <a:pt x="216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4" name="AutoShape 205"/>
            <p:cNvSpPr>
              <a:spLocks noChangeArrowheads="1"/>
            </p:cNvSpPr>
            <p:nvPr/>
          </p:nvSpPr>
          <p:spPr bwMode="auto">
            <a:xfrm>
              <a:off x="2303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5" name="AutoShape 206"/>
            <p:cNvSpPr>
              <a:spLocks noChangeArrowheads="1"/>
            </p:cNvSpPr>
            <p:nvPr/>
          </p:nvSpPr>
          <p:spPr bwMode="auto">
            <a:xfrm>
              <a:off x="2324" y="2808"/>
              <a:ext cx="33" cy="86"/>
            </a:xfrm>
            <a:custGeom>
              <a:avLst/>
              <a:gdLst>
                <a:gd name="T0" fmla="*/ 0 w 217"/>
                <a:gd name="T1" fmla="*/ 0 h 373"/>
                <a:gd name="T2" fmla="*/ 0 w 217"/>
                <a:gd name="T3" fmla="*/ 0 h 373"/>
                <a:gd name="T4" fmla="*/ 0 w 217"/>
                <a:gd name="T5" fmla="*/ 0 h 373"/>
                <a:gd name="T6" fmla="*/ 0 w 217"/>
                <a:gd name="T7" fmla="*/ 0 h 373"/>
                <a:gd name="T8" fmla="*/ 0 w 217"/>
                <a:gd name="T9" fmla="*/ 0 h 373"/>
                <a:gd name="T10" fmla="*/ 0 w 217"/>
                <a:gd name="T11" fmla="*/ 0 h 373"/>
                <a:gd name="T12" fmla="*/ 0 w 217"/>
                <a:gd name="T13" fmla="*/ 0 h 373"/>
                <a:gd name="T14" fmla="*/ 0 w 217"/>
                <a:gd name="T15" fmla="*/ 0 h 373"/>
                <a:gd name="T16" fmla="*/ 0 w 217"/>
                <a:gd name="T17" fmla="*/ 0 h 373"/>
                <a:gd name="T18" fmla="*/ 0 w 217"/>
                <a:gd name="T19" fmla="*/ 0 h 373"/>
                <a:gd name="T20" fmla="*/ 0 w 217"/>
                <a:gd name="T21" fmla="*/ 0 h 373"/>
                <a:gd name="T22" fmla="*/ 0 w 217"/>
                <a:gd name="T23" fmla="*/ 0 h 373"/>
                <a:gd name="T24" fmla="*/ 0 w 217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3"/>
                <a:gd name="T41" fmla="*/ 217 w 217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3">
                  <a:moveTo>
                    <a:pt x="188" y="217"/>
                  </a:moveTo>
                  <a:lnTo>
                    <a:pt x="29" y="217"/>
                  </a:lnTo>
                  <a:lnTo>
                    <a:pt x="29" y="344"/>
                  </a:lnTo>
                  <a:lnTo>
                    <a:pt x="188" y="344"/>
                  </a:lnTo>
                  <a:lnTo>
                    <a:pt x="217" y="373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9"/>
                  </a:lnTo>
                  <a:lnTo>
                    <a:pt x="29" y="29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6" name="AutoShape 207"/>
            <p:cNvSpPr>
              <a:spLocks noChangeArrowheads="1"/>
            </p:cNvSpPr>
            <p:nvPr/>
          </p:nvSpPr>
          <p:spPr bwMode="auto">
            <a:xfrm>
              <a:off x="2356" y="2808"/>
              <a:ext cx="1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0" y="29"/>
                  </a:moveTo>
                  <a:lnTo>
                    <a:pt x="0" y="344"/>
                  </a:lnTo>
                  <a:lnTo>
                    <a:pt x="29" y="373"/>
                  </a:lnTo>
                  <a:lnTo>
                    <a:pt x="29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7" name="AutoShape 208"/>
            <p:cNvSpPr>
              <a:spLocks noChangeArrowheads="1"/>
            </p:cNvSpPr>
            <p:nvPr/>
          </p:nvSpPr>
          <p:spPr bwMode="auto">
            <a:xfrm>
              <a:off x="2269" y="2918"/>
              <a:ext cx="41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187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7" y="343"/>
                  </a:lnTo>
                  <a:lnTo>
                    <a:pt x="216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6" y="0"/>
                  </a:lnTo>
                  <a:lnTo>
                    <a:pt x="187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7" y="171"/>
                  </a:lnTo>
                  <a:lnTo>
                    <a:pt x="187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8" name="AutoShape 209"/>
            <p:cNvSpPr>
              <a:spLocks noChangeArrowheads="1"/>
            </p:cNvSpPr>
            <p:nvPr/>
          </p:nvSpPr>
          <p:spPr bwMode="auto">
            <a:xfrm>
              <a:off x="2303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09" name="AutoShape 210"/>
            <p:cNvSpPr>
              <a:spLocks noChangeArrowheads="1"/>
            </p:cNvSpPr>
            <p:nvPr/>
          </p:nvSpPr>
          <p:spPr bwMode="auto">
            <a:xfrm>
              <a:off x="2324" y="2918"/>
              <a:ext cx="33" cy="85"/>
            </a:xfrm>
            <a:custGeom>
              <a:avLst/>
              <a:gdLst>
                <a:gd name="T0" fmla="*/ 0 w 217"/>
                <a:gd name="T1" fmla="*/ 0 h 372"/>
                <a:gd name="T2" fmla="*/ 0 w 217"/>
                <a:gd name="T3" fmla="*/ 0 h 372"/>
                <a:gd name="T4" fmla="*/ 0 w 217"/>
                <a:gd name="T5" fmla="*/ 0 h 372"/>
                <a:gd name="T6" fmla="*/ 0 w 217"/>
                <a:gd name="T7" fmla="*/ 0 h 372"/>
                <a:gd name="T8" fmla="*/ 0 w 217"/>
                <a:gd name="T9" fmla="*/ 0 h 372"/>
                <a:gd name="T10" fmla="*/ 0 w 217"/>
                <a:gd name="T11" fmla="*/ 0 h 372"/>
                <a:gd name="T12" fmla="*/ 0 w 217"/>
                <a:gd name="T13" fmla="*/ 0 h 372"/>
                <a:gd name="T14" fmla="*/ 0 w 217"/>
                <a:gd name="T15" fmla="*/ 0 h 372"/>
                <a:gd name="T16" fmla="*/ 0 w 217"/>
                <a:gd name="T17" fmla="*/ 0 h 372"/>
                <a:gd name="T18" fmla="*/ 0 w 217"/>
                <a:gd name="T19" fmla="*/ 0 h 372"/>
                <a:gd name="T20" fmla="*/ 0 w 217"/>
                <a:gd name="T21" fmla="*/ 0 h 372"/>
                <a:gd name="T22" fmla="*/ 0 w 217"/>
                <a:gd name="T23" fmla="*/ 0 h 372"/>
                <a:gd name="T24" fmla="*/ 0 w 217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7"/>
                <a:gd name="T40" fmla="*/ 0 h 372"/>
                <a:gd name="T41" fmla="*/ 217 w 217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7" h="372">
                  <a:moveTo>
                    <a:pt x="188" y="217"/>
                  </a:moveTo>
                  <a:lnTo>
                    <a:pt x="29" y="217"/>
                  </a:lnTo>
                  <a:lnTo>
                    <a:pt x="29" y="343"/>
                  </a:lnTo>
                  <a:lnTo>
                    <a:pt x="188" y="343"/>
                  </a:lnTo>
                  <a:lnTo>
                    <a:pt x="217" y="372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188" y="27"/>
                  </a:lnTo>
                  <a:lnTo>
                    <a:pt x="29" y="27"/>
                  </a:lnTo>
                  <a:lnTo>
                    <a:pt x="29" y="171"/>
                  </a:lnTo>
                  <a:lnTo>
                    <a:pt x="188" y="171"/>
                  </a:lnTo>
                  <a:lnTo>
                    <a:pt x="18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0" name="AutoShape 211"/>
            <p:cNvSpPr>
              <a:spLocks noChangeArrowheads="1"/>
            </p:cNvSpPr>
            <p:nvPr/>
          </p:nvSpPr>
          <p:spPr bwMode="auto">
            <a:xfrm>
              <a:off x="2356" y="2918"/>
              <a:ext cx="1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0" y="27"/>
                  </a:moveTo>
                  <a:lnTo>
                    <a:pt x="0" y="343"/>
                  </a:lnTo>
                  <a:lnTo>
                    <a:pt x="29" y="372"/>
                  </a:lnTo>
                  <a:lnTo>
                    <a:pt x="29" y="0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1" name="AutoShape 212"/>
            <p:cNvSpPr>
              <a:spLocks noChangeArrowheads="1"/>
            </p:cNvSpPr>
            <p:nvPr/>
          </p:nvSpPr>
          <p:spPr bwMode="auto">
            <a:xfrm>
              <a:off x="2163" y="2808"/>
              <a:ext cx="35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9" y="217"/>
                  </a:moveTo>
                  <a:lnTo>
                    <a:pt x="187" y="217"/>
                  </a:lnTo>
                  <a:lnTo>
                    <a:pt x="187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7" y="29"/>
                  </a:lnTo>
                  <a:lnTo>
                    <a:pt x="187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2" name="AutoShape 213"/>
            <p:cNvSpPr>
              <a:spLocks noChangeArrowheads="1"/>
            </p:cNvSpPr>
            <p:nvPr/>
          </p:nvSpPr>
          <p:spPr bwMode="auto">
            <a:xfrm>
              <a:off x="2163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3" name="AutoShape 214"/>
            <p:cNvSpPr>
              <a:spLocks noChangeArrowheads="1"/>
            </p:cNvSpPr>
            <p:nvPr/>
          </p:nvSpPr>
          <p:spPr bwMode="auto">
            <a:xfrm>
              <a:off x="2108" y="2808"/>
              <a:ext cx="39" cy="86"/>
            </a:xfrm>
            <a:custGeom>
              <a:avLst/>
              <a:gdLst>
                <a:gd name="T0" fmla="*/ 0 w 216"/>
                <a:gd name="T1" fmla="*/ 0 h 373"/>
                <a:gd name="T2" fmla="*/ 0 w 216"/>
                <a:gd name="T3" fmla="*/ 0 h 373"/>
                <a:gd name="T4" fmla="*/ 0 w 216"/>
                <a:gd name="T5" fmla="*/ 0 h 373"/>
                <a:gd name="T6" fmla="*/ 0 w 216"/>
                <a:gd name="T7" fmla="*/ 0 h 373"/>
                <a:gd name="T8" fmla="*/ 0 w 216"/>
                <a:gd name="T9" fmla="*/ 0 h 373"/>
                <a:gd name="T10" fmla="*/ 0 w 216"/>
                <a:gd name="T11" fmla="*/ 0 h 373"/>
                <a:gd name="T12" fmla="*/ 0 w 216"/>
                <a:gd name="T13" fmla="*/ 0 h 373"/>
                <a:gd name="T14" fmla="*/ 0 w 216"/>
                <a:gd name="T15" fmla="*/ 0 h 373"/>
                <a:gd name="T16" fmla="*/ 0 w 216"/>
                <a:gd name="T17" fmla="*/ 0 h 373"/>
                <a:gd name="T18" fmla="*/ 0 w 216"/>
                <a:gd name="T19" fmla="*/ 0 h 373"/>
                <a:gd name="T20" fmla="*/ 0 w 216"/>
                <a:gd name="T21" fmla="*/ 0 h 373"/>
                <a:gd name="T22" fmla="*/ 0 w 216"/>
                <a:gd name="T23" fmla="*/ 0 h 373"/>
                <a:gd name="T24" fmla="*/ 0 w 216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3"/>
                <a:gd name="T41" fmla="*/ 216 w 216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3">
                  <a:moveTo>
                    <a:pt x="29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6" y="373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4" name="AutoShape 215"/>
            <p:cNvSpPr>
              <a:spLocks noChangeArrowheads="1"/>
            </p:cNvSpPr>
            <p:nvPr/>
          </p:nvSpPr>
          <p:spPr bwMode="auto">
            <a:xfrm>
              <a:off x="2108" y="2808"/>
              <a:ext cx="2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5" name="AutoShape 216"/>
            <p:cNvSpPr>
              <a:spLocks noChangeArrowheads="1"/>
            </p:cNvSpPr>
            <p:nvPr/>
          </p:nvSpPr>
          <p:spPr bwMode="auto">
            <a:xfrm>
              <a:off x="2057" y="2808"/>
              <a:ext cx="44" cy="86"/>
            </a:xfrm>
            <a:custGeom>
              <a:avLst/>
              <a:gdLst>
                <a:gd name="T0" fmla="*/ 0 w 215"/>
                <a:gd name="T1" fmla="*/ 0 h 373"/>
                <a:gd name="T2" fmla="*/ 0 w 215"/>
                <a:gd name="T3" fmla="*/ 0 h 373"/>
                <a:gd name="T4" fmla="*/ 0 w 215"/>
                <a:gd name="T5" fmla="*/ 0 h 373"/>
                <a:gd name="T6" fmla="*/ 0 w 215"/>
                <a:gd name="T7" fmla="*/ 0 h 373"/>
                <a:gd name="T8" fmla="*/ 0 w 215"/>
                <a:gd name="T9" fmla="*/ 0 h 373"/>
                <a:gd name="T10" fmla="*/ 0 w 215"/>
                <a:gd name="T11" fmla="*/ 0 h 373"/>
                <a:gd name="T12" fmla="*/ 0 w 215"/>
                <a:gd name="T13" fmla="*/ 0 h 373"/>
                <a:gd name="T14" fmla="*/ 0 w 215"/>
                <a:gd name="T15" fmla="*/ 0 h 373"/>
                <a:gd name="T16" fmla="*/ 0 w 215"/>
                <a:gd name="T17" fmla="*/ 0 h 373"/>
                <a:gd name="T18" fmla="*/ 0 w 215"/>
                <a:gd name="T19" fmla="*/ 0 h 373"/>
                <a:gd name="T20" fmla="*/ 0 w 215"/>
                <a:gd name="T21" fmla="*/ 0 h 373"/>
                <a:gd name="T22" fmla="*/ 0 w 215"/>
                <a:gd name="T23" fmla="*/ 0 h 373"/>
                <a:gd name="T24" fmla="*/ 0 w 215"/>
                <a:gd name="T25" fmla="*/ 0 h 3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3"/>
                <a:gd name="T41" fmla="*/ 215 w 215"/>
                <a:gd name="T42" fmla="*/ 373 h 3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3">
                  <a:moveTo>
                    <a:pt x="28" y="217"/>
                  </a:moveTo>
                  <a:lnTo>
                    <a:pt x="186" y="217"/>
                  </a:lnTo>
                  <a:lnTo>
                    <a:pt x="186" y="344"/>
                  </a:lnTo>
                  <a:lnTo>
                    <a:pt x="29" y="344"/>
                  </a:lnTo>
                  <a:lnTo>
                    <a:pt x="0" y="373"/>
                  </a:lnTo>
                  <a:lnTo>
                    <a:pt x="215" y="373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9"/>
                  </a:lnTo>
                  <a:lnTo>
                    <a:pt x="186" y="29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6" name="AutoShape 217"/>
            <p:cNvSpPr>
              <a:spLocks noChangeArrowheads="1"/>
            </p:cNvSpPr>
            <p:nvPr/>
          </p:nvSpPr>
          <p:spPr bwMode="auto">
            <a:xfrm>
              <a:off x="2057" y="2808"/>
              <a:ext cx="4" cy="86"/>
            </a:xfrm>
            <a:custGeom>
              <a:avLst/>
              <a:gdLst>
                <a:gd name="T0" fmla="*/ 0 w 29"/>
                <a:gd name="T1" fmla="*/ 0 h 373"/>
                <a:gd name="T2" fmla="*/ 0 w 29"/>
                <a:gd name="T3" fmla="*/ 0 h 373"/>
                <a:gd name="T4" fmla="*/ 0 w 29"/>
                <a:gd name="T5" fmla="*/ 0 h 373"/>
                <a:gd name="T6" fmla="*/ 0 w 29"/>
                <a:gd name="T7" fmla="*/ 0 h 373"/>
                <a:gd name="T8" fmla="*/ 0 w 29"/>
                <a:gd name="T9" fmla="*/ 0 h 3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3"/>
                <a:gd name="T17" fmla="*/ 29 w 29"/>
                <a:gd name="T18" fmla="*/ 373 h 3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3">
                  <a:moveTo>
                    <a:pt x="29" y="29"/>
                  </a:moveTo>
                  <a:lnTo>
                    <a:pt x="29" y="344"/>
                  </a:lnTo>
                  <a:lnTo>
                    <a:pt x="0" y="373"/>
                  </a:lnTo>
                  <a:lnTo>
                    <a:pt x="0" y="0"/>
                  </a:lnTo>
                  <a:lnTo>
                    <a:pt x="29" y="29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7" name="AutoShape 218"/>
            <p:cNvSpPr>
              <a:spLocks noChangeArrowheads="1"/>
            </p:cNvSpPr>
            <p:nvPr/>
          </p:nvSpPr>
          <p:spPr bwMode="auto">
            <a:xfrm>
              <a:off x="2108" y="2918"/>
              <a:ext cx="39" cy="85"/>
            </a:xfrm>
            <a:custGeom>
              <a:avLst/>
              <a:gdLst>
                <a:gd name="T0" fmla="*/ 0 w 216"/>
                <a:gd name="T1" fmla="*/ 0 h 372"/>
                <a:gd name="T2" fmla="*/ 0 w 216"/>
                <a:gd name="T3" fmla="*/ 0 h 372"/>
                <a:gd name="T4" fmla="*/ 0 w 216"/>
                <a:gd name="T5" fmla="*/ 0 h 372"/>
                <a:gd name="T6" fmla="*/ 0 w 216"/>
                <a:gd name="T7" fmla="*/ 0 h 372"/>
                <a:gd name="T8" fmla="*/ 0 w 216"/>
                <a:gd name="T9" fmla="*/ 0 h 372"/>
                <a:gd name="T10" fmla="*/ 0 w 216"/>
                <a:gd name="T11" fmla="*/ 0 h 372"/>
                <a:gd name="T12" fmla="*/ 0 w 216"/>
                <a:gd name="T13" fmla="*/ 0 h 372"/>
                <a:gd name="T14" fmla="*/ 0 w 216"/>
                <a:gd name="T15" fmla="*/ 0 h 372"/>
                <a:gd name="T16" fmla="*/ 0 w 216"/>
                <a:gd name="T17" fmla="*/ 0 h 372"/>
                <a:gd name="T18" fmla="*/ 0 w 216"/>
                <a:gd name="T19" fmla="*/ 0 h 372"/>
                <a:gd name="T20" fmla="*/ 0 w 216"/>
                <a:gd name="T21" fmla="*/ 0 h 372"/>
                <a:gd name="T22" fmla="*/ 0 w 216"/>
                <a:gd name="T23" fmla="*/ 0 h 372"/>
                <a:gd name="T24" fmla="*/ 0 w 216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6"/>
                <a:gd name="T40" fmla="*/ 0 h 372"/>
                <a:gd name="T41" fmla="*/ 216 w 216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6" h="372">
                  <a:moveTo>
                    <a:pt x="29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6" y="372"/>
                  </a:lnTo>
                  <a:lnTo>
                    <a:pt x="216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9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8" name="AutoShape 219"/>
            <p:cNvSpPr>
              <a:spLocks noChangeArrowheads="1"/>
            </p:cNvSpPr>
            <p:nvPr/>
          </p:nvSpPr>
          <p:spPr bwMode="auto">
            <a:xfrm>
              <a:off x="2108" y="2918"/>
              <a:ext cx="2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19" name="AutoShape 220"/>
            <p:cNvSpPr>
              <a:spLocks noChangeArrowheads="1"/>
            </p:cNvSpPr>
            <p:nvPr/>
          </p:nvSpPr>
          <p:spPr bwMode="auto">
            <a:xfrm>
              <a:off x="2057" y="2918"/>
              <a:ext cx="44" cy="85"/>
            </a:xfrm>
            <a:custGeom>
              <a:avLst/>
              <a:gdLst>
                <a:gd name="T0" fmla="*/ 0 w 215"/>
                <a:gd name="T1" fmla="*/ 0 h 372"/>
                <a:gd name="T2" fmla="*/ 0 w 215"/>
                <a:gd name="T3" fmla="*/ 0 h 372"/>
                <a:gd name="T4" fmla="*/ 0 w 215"/>
                <a:gd name="T5" fmla="*/ 0 h 372"/>
                <a:gd name="T6" fmla="*/ 0 w 215"/>
                <a:gd name="T7" fmla="*/ 0 h 372"/>
                <a:gd name="T8" fmla="*/ 0 w 215"/>
                <a:gd name="T9" fmla="*/ 0 h 372"/>
                <a:gd name="T10" fmla="*/ 0 w 215"/>
                <a:gd name="T11" fmla="*/ 0 h 372"/>
                <a:gd name="T12" fmla="*/ 0 w 215"/>
                <a:gd name="T13" fmla="*/ 0 h 372"/>
                <a:gd name="T14" fmla="*/ 0 w 215"/>
                <a:gd name="T15" fmla="*/ 0 h 372"/>
                <a:gd name="T16" fmla="*/ 0 w 215"/>
                <a:gd name="T17" fmla="*/ 0 h 372"/>
                <a:gd name="T18" fmla="*/ 0 w 215"/>
                <a:gd name="T19" fmla="*/ 0 h 372"/>
                <a:gd name="T20" fmla="*/ 0 w 215"/>
                <a:gd name="T21" fmla="*/ 0 h 372"/>
                <a:gd name="T22" fmla="*/ 0 w 215"/>
                <a:gd name="T23" fmla="*/ 0 h 372"/>
                <a:gd name="T24" fmla="*/ 0 w 215"/>
                <a:gd name="T25" fmla="*/ 0 h 3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5"/>
                <a:gd name="T40" fmla="*/ 0 h 372"/>
                <a:gd name="T41" fmla="*/ 215 w 215"/>
                <a:gd name="T42" fmla="*/ 372 h 3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5" h="372">
                  <a:moveTo>
                    <a:pt x="28" y="217"/>
                  </a:moveTo>
                  <a:lnTo>
                    <a:pt x="186" y="217"/>
                  </a:lnTo>
                  <a:lnTo>
                    <a:pt x="186" y="343"/>
                  </a:lnTo>
                  <a:lnTo>
                    <a:pt x="29" y="343"/>
                  </a:lnTo>
                  <a:lnTo>
                    <a:pt x="0" y="372"/>
                  </a:lnTo>
                  <a:lnTo>
                    <a:pt x="215" y="372"/>
                  </a:lnTo>
                  <a:lnTo>
                    <a:pt x="215" y="0"/>
                  </a:lnTo>
                  <a:lnTo>
                    <a:pt x="0" y="0"/>
                  </a:lnTo>
                  <a:lnTo>
                    <a:pt x="29" y="27"/>
                  </a:lnTo>
                  <a:lnTo>
                    <a:pt x="186" y="27"/>
                  </a:lnTo>
                  <a:lnTo>
                    <a:pt x="186" y="171"/>
                  </a:lnTo>
                  <a:lnTo>
                    <a:pt x="29" y="171"/>
                  </a:lnTo>
                  <a:lnTo>
                    <a:pt x="28" y="21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0" name="AutoShape 221"/>
            <p:cNvSpPr>
              <a:spLocks noChangeArrowheads="1"/>
            </p:cNvSpPr>
            <p:nvPr/>
          </p:nvSpPr>
          <p:spPr bwMode="auto">
            <a:xfrm>
              <a:off x="2057" y="2918"/>
              <a:ext cx="4" cy="85"/>
            </a:xfrm>
            <a:custGeom>
              <a:avLst/>
              <a:gdLst>
                <a:gd name="T0" fmla="*/ 0 w 29"/>
                <a:gd name="T1" fmla="*/ 0 h 372"/>
                <a:gd name="T2" fmla="*/ 0 w 29"/>
                <a:gd name="T3" fmla="*/ 0 h 372"/>
                <a:gd name="T4" fmla="*/ 0 w 29"/>
                <a:gd name="T5" fmla="*/ 0 h 372"/>
                <a:gd name="T6" fmla="*/ 0 w 29"/>
                <a:gd name="T7" fmla="*/ 0 h 372"/>
                <a:gd name="T8" fmla="*/ 0 w 29"/>
                <a:gd name="T9" fmla="*/ 0 h 37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"/>
                <a:gd name="T16" fmla="*/ 0 h 372"/>
                <a:gd name="T17" fmla="*/ 29 w 29"/>
                <a:gd name="T18" fmla="*/ 372 h 37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" h="372">
                  <a:moveTo>
                    <a:pt x="29" y="27"/>
                  </a:moveTo>
                  <a:lnTo>
                    <a:pt x="29" y="343"/>
                  </a:lnTo>
                  <a:lnTo>
                    <a:pt x="0" y="372"/>
                  </a:lnTo>
                  <a:lnTo>
                    <a:pt x="0" y="0"/>
                  </a:lnTo>
                  <a:lnTo>
                    <a:pt x="29" y="27"/>
                  </a:lnTo>
                  <a:close/>
                </a:path>
              </a:pathLst>
            </a:cu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  <p:sp>
          <p:nvSpPr>
            <p:cNvPr id="121" name="Rectangle 222"/>
            <p:cNvSpPr>
              <a:spLocks noChangeArrowheads="1"/>
            </p:cNvSpPr>
            <p:nvPr/>
          </p:nvSpPr>
          <p:spPr bwMode="auto">
            <a:xfrm>
              <a:off x="2215" y="2851"/>
              <a:ext cx="42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Rectangle 223"/>
            <p:cNvSpPr>
              <a:spLocks noChangeArrowheads="1"/>
            </p:cNvSpPr>
            <p:nvPr/>
          </p:nvSpPr>
          <p:spPr bwMode="auto">
            <a:xfrm>
              <a:off x="2269" y="2851"/>
              <a:ext cx="41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Rectangle 224"/>
            <p:cNvSpPr>
              <a:spLocks noChangeArrowheads="1"/>
            </p:cNvSpPr>
            <p:nvPr/>
          </p:nvSpPr>
          <p:spPr bwMode="auto">
            <a:xfrm>
              <a:off x="2324" y="2851"/>
              <a:ext cx="33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Rectangle 225"/>
            <p:cNvSpPr>
              <a:spLocks noChangeArrowheads="1"/>
            </p:cNvSpPr>
            <p:nvPr/>
          </p:nvSpPr>
          <p:spPr bwMode="auto">
            <a:xfrm>
              <a:off x="2163" y="2851"/>
              <a:ext cx="35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Rectangle 226"/>
            <p:cNvSpPr>
              <a:spLocks noChangeArrowheads="1"/>
            </p:cNvSpPr>
            <p:nvPr/>
          </p:nvSpPr>
          <p:spPr bwMode="auto">
            <a:xfrm>
              <a:off x="2108" y="2851"/>
              <a:ext cx="39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Rectangle 227"/>
            <p:cNvSpPr>
              <a:spLocks noChangeArrowheads="1"/>
            </p:cNvSpPr>
            <p:nvPr/>
          </p:nvSpPr>
          <p:spPr bwMode="auto">
            <a:xfrm>
              <a:off x="2057" y="2851"/>
              <a:ext cx="44" cy="3"/>
            </a:xfrm>
            <a:prstGeom prst="rect">
              <a:avLst/>
            </a:prstGeom>
            <a:solidFill>
              <a:srgbClr val="FFE5B7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pPr algn="ctr" defTabSz="1722683">
                <a:lnSpc>
                  <a:spcPct val="62000"/>
                </a:lnSpc>
                <a:spcBef>
                  <a:spcPct val="50000"/>
                </a:spcBef>
                <a:buClr>
                  <a:srgbClr val="000000"/>
                </a:buClr>
                <a:buSzPct val="100000"/>
              </a:pPr>
              <a:endParaRPr lang="ru-RU" sz="1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AutoShape 228"/>
            <p:cNvSpPr>
              <a:spLocks noChangeArrowheads="1"/>
            </p:cNvSpPr>
            <p:nvPr/>
          </p:nvSpPr>
          <p:spPr bwMode="auto">
            <a:xfrm>
              <a:off x="2150" y="2813"/>
              <a:ext cx="4" cy="8"/>
            </a:xfrm>
            <a:custGeom>
              <a:avLst/>
              <a:gdLst>
                <a:gd name="T0" fmla="*/ 0 w 37"/>
                <a:gd name="T1" fmla="*/ 0 h 38"/>
                <a:gd name="T2" fmla="*/ 0 w 37"/>
                <a:gd name="T3" fmla="*/ 0 h 38"/>
                <a:gd name="T4" fmla="*/ 0 w 37"/>
                <a:gd name="T5" fmla="*/ 0 h 38"/>
                <a:gd name="T6" fmla="*/ 0 w 37"/>
                <a:gd name="T7" fmla="*/ 0 h 38"/>
                <a:gd name="T8" fmla="*/ 0 w 37"/>
                <a:gd name="T9" fmla="*/ 0 h 38"/>
                <a:gd name="T10" fmla="*/ 0 w 37"/>
                <a:gd name="T11" fmla="*/ 0 h 38"/>
                <a:gd name="T12" fmla="*/ 0 w 37"/>
                <a:gd name="T13" fmla="*/ 0 h 38"/>
                <a:gd name="T14" fmla="*/ 0 w 37"/>
                <a:gd name="T15" fmla="*/ 0 h 38"/>
                <a:gd name="T16" fmla="*/ 0 w 37"/>
                <a:gd name="T17" fmla="*/ 0 h 38"/>
                <a:gd name="T18" fmla="*/ 0 w 37"/>
                <a:gd name="T19" fmla="*/ 0 h 38"/>
                <a:gd name="T20" fmla="*/ 0 w 37"/>
                <a:gd name="T21" fmla="*/ 0 h 38"/>
                <a:gd name="T22" fmla="*/ 0 w 37"/>
                <a:gd name="T23" fmla="*/ 0 h 38"/>
                <a:gd name="T24" fmla="*/ 0 w 37"/>
                <a:gd name="T25" fmla="*/ 0 h 38"/>
                <a:gd name="T26" fmla="*/ 0 w 37"/>
                <a:gd name="T27" fmla="*/ 0 h 38"/>
                <a:gd name="T28" fmla="*/ 0 w 37"/>
                <a:gd name="T29" fmla="*/ 0 h 38"/>
                <a:gd name="T30" fmla="*/ 0 w 37"/>
                <a:gd name="T31" fmla="*/ 0 h 38"/>
                <a:gd name="T32" fmla="*/ 0 w 37"/>
                <a:gd name="T33" fmla="*/ 0 h 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"/>
                <a:gd name="T52" fmla="*/ 0 h 38"/>
                <a:gd name="T53" fmla="*/ 37 w 37"/>
                <a:gd name="T54" fmla="*/ 38 h 3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" h="38">
                  <a:moveTo>
                    <a:pt x="19" y="38"/>
                  </a:moveTo>
                  <a:lnTo>
                    <a:pt x="26" y="36"/>
                  </a:lnTo>
                  <a:lnTo>
                    <a:pt x="32" y="32"/>
                  </a:lnTo>
                  <a:lnTo>
                    <a:pt x="36" y="25"/>
                  </a:lnTo>
                  <a:lnTo>
                    <a:pt x="37" y="19"/>
                  </a:lnTo>
                  <a:lnTo>
                    <a:pt x="36" y="12"/>
                  </a:lnTo>
                  <a:lnTo>
                    <a:pt x="32" y="5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2" y="12"/>
                  </a:lnTo>
                  <a:lnTo>
                    <a:pt x="0" y="19"/>
                  </a:lnTo>
                  <a:lnTo>
                    <a:pt x="2" y="25"/>
                  </a:lnTo>
                  <a:lnTo>
                    <a:pt x="6" y="32"/>
                  </a:lnTo>
                  <a:lnTo>
                    <a:pt x="12" y="36"/>
                  </a:lnTo>
                  <a:lnTo>
                    <a:pt x="19" y="3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wrap="none" lIns="250709" tIns="125359" rIns="250709" bIns="125359" anchor="ctr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расположения объекта на местности)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77006" y="-222450"/>
            <a:ext cx="5951988" cy="82089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с.Дегва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эвакуации)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Ася\Documents\Bluetooth Folder\IMG-20151019-WA00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9562" y="-314325"/>
            <a:ext cx="10525125" cy="748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МКДОУ « Детский сад с.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Миглакасимахи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(план чердака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 rot="10800000">
            <a:off x="1064568" y="1844822"/>
            <a:ext cx="7488832" cy="2893441"/>
            <a:chOff x="2513013" y="3216275"/>
            <a:chExt cx="7945437" cy="4387850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513013" y="3216275"/>
              <a:ext cx="7945437" cy="4386263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grpSp>
          <p:nvGrpSpPr>
            <p:cNvPr id="21" name="Группа 109"/>
            <p:cNvGrpSpPr>
              <a:grpSpLocks/>
            </p:cNvGrpSpPr>
            <p:nvPr/>
          </p:nvGrpSpPr>
          <p:grpSpPr bwMode="auto">
            <a:xfrm>
              <a:off x="2514599" y="3217863"/>
              <a:ext cx="7918461" cy="4386262"/>
              <a:chOff x="11012486" y="4158877"/>
              <a:chExt cx="715985" cy="324038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rot="16200000" flipH="1">
                <a:off x="11370478" y="4161182"/>
                <a:ext cx="0" cy="3143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11527657" y="4158877"/>
                <a:ext cx="200813" cy="159482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 flipV="1">
                <a:off x="11527656" y="4318360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H="1" flipV="1">
                <a:off x="11012487" y="4158877"/>
                <a:ext cx="200814" cy="159483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11012486" y="4318359"/>
                <a:ext cx="200815" cy="164555"/>
              </a:xfrm>
              <a:prstGeom prst="line">
                <a:avLst/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33376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63" name="Group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251874"/>
              </p:ext>
            </p:extLst>
          </p:nvPr>
        </p:nvGraphicFramePr>
        <p:xfrm>
          <a:off x="93665" y="998538"/>
          <a:ext cx="9720263" cy="5795962"/>
        </p:xfrm>
        <a:graphic>
          <a:graphicData uri="http://schemas.openxmlformats.org/drawingml/2006/table">
            <a:tbl>
              <a:tblPr/>
              <a:tblGrid>
                <a:gridCol w="610865"/>
                <a:gridCol w="5692928"/>
                <a:gridCol w="3416470"/>
              </a:tblGrid>
              <a:tr h="6343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п\п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Перечень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Значение показателей пожарно-тактической характеристики объекта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6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Степень огнестойкости здания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степень огнестойкости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477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находящихся людей в здании: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дневное время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ночное время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9052" marR="99052" marT="45711" marB="4571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732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4.6</a:t>
                      </a: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и конструктивные особенности здания: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этажность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высота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размеры (геометрические)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назначение подвала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чердака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тех. этажа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1этажное 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 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метров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84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Строительные конструкции: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Наружные стены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Перегородки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мин. (потеря огнестойкости)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Предел огнестойкости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мин. (потеря несущей стойкости)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Пожарная опасность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умереннопожароопасные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9052" marR="99052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6803"/>
            <a:ext cx="9906000" cy="899206"/>
          </a:xfrm>
          <a:prstGeom prst="rect">
            <a:avLst/>
          </a:prstGeom>
          <a:gradFill rotWithShape="1">
            <a:gsLst>
              <a:gs pos="0">
                <a:srgbClr val="BCBCBC"/>
              </a:gs>
              <a:gs pos="35001">
                <a:srgbClr val="D0D0D0"/>
              </a:gs>
              <a:gs pos="100000">
                <a:srgbClr val="EDEDED"/>
              </a:gs>
            </a:gsLst>
            <a:lin ang="162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92" tIns="41297" rIns="82592" bIns="41297" anchor="ctr"/>
          <a:lstStyle>
            <a:lvl1pPr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5430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5430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ПАСПОРТ ОБЪЕКТА МИНИСТЕРСТВА ОБРАЗОВАНИЯ РД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МКДОУ «Детский сад </a:t>
            </a:r>
            <a:r>
              <a:rPr lang="ru-RU" sz="1500" u="sng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с.Миглакасимахи</a:t>
            </a:r>
            <a:r>
              <a:rPr lang="ru-RU" sz="15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500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5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(оперативно-технические характеристики объекта)</a:t>
            </a:r>
            <a:endParaRPr lang="ru-RU" sz="15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3666</TotalTime>
  <Words>967</Words>
  <Application>Microsoft Office PowerPoint</Application>
  <PresentationFormat>Лист A4 (210x297 мм)</PresentationFormat>
  <Paragraphs>355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МЧС</dc:creator>
  <cp:lastModifiedBy>OBROZ</cp:lastModifiedBy>
  <cp:revision>303</cp:revision>
  <dcterms:modified xsi:type="dcterms:W3CDTF">2015-10-21T06:03:56Z</dcterms:modified>
</cp:coreProperties>
</file>